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5" r:id="rId9"/>
    <p:sldId id="281" r:id="rId10"/>
    <p:sldId id="278" r:id="rId11"/>
    <p:sldId id="285" r:id="rId12"/>
    <p:sldId id="279" r:id="rId13"/>
    <p:sldId id="276" r:id="rId14"/>
    <p:sldId id="277" r:id="rId15"/>
    <p:sldId id="280" r:id="rId16"/>
    <p:sldId id="282" r:id="rId17"/>
    <p:sldId id="284" r:id="rId18"/>
    <p:sldId id="263" r:id="rId19"/>
    <p:sldId id="264" r:id="rId20"/>
    <p:sldId id="265" r:id="rId21"/>
    <p:sldId id="266" r:id="rId22"/>
    <p:sldId id="268" r:id="rId23"/>
    <p:sldId id="272" r:id="rId24"/>
    <p:sldId id="269" r:id="rId25"/>
    <p:sldId id="270" r:id="rId26"/>
    <p:sldId id="271" r:id="rId27"/>
    <p:sldId id="273" r:id="rId28"/>
    <p:sldId id="274" r:id="rId29"/>
    <p:sldId id="288" r:id="rId30"/>
    <p:sldId id="286" r:id="rId31"/>
    <p:sldId id="287" r:id="rId32"/>
    <p:sldId id="289" r:id="rId33"/>
    <p:sldId id="290" r:id="rId34"/>
    <p:sldId id="291" r:id="rId35"/>
    <p:sldId id="292"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6D76254-C877-4889-A691-0CC907B919E0}" type="datetimeFigureOut">
              <a:rPr lang="en-US"/>
              <a:pPr>
                <a:defRPr/>
              </a:pPr>
              <a:t>10/1/2020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324AAE-AB64-4AA8-A88A-14472A26675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27E648F-F0BC-4707-8BD3-20FE0278395A}" type="datetimeFigureOut">
              <a:rPr lang="en-US"/>
              <a:pPr>
                <a:defRPr/>
              </a:pPr>
              <a:t>10/1/2020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5F40C8-25B4-4ABB-94E1-DD4D10FB76F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54180C5-776D-4830-975F-954E77F6EDE0}" type="datetimeFigureOut">
              <a:rPr lang="en-US"/>
              <a:pPr>
                <a:defRPr/>
              </a:pPr>
              <a:t>10/1/2020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6F9253-8079-4FA7-8E62-9F780F308FB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9158921-B589-45A5-9DCB-536169224C8A}" type="datetimeFigureOut">
              <a:rPr lang="en-US"/>
              <a:pPr>
                <a:defRPr/>
              </a:pPr>
              <a:t>10/1/2020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53198D-CC9E-473A-9FF9-A220A1FAD04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C651508D-EE2A-4FEF-B0DA-DBB1D4F9118F}" type="datetimeFigureOut">
              <a:rPr lang="en-US"/>
              <a:pPr>
                <a:defRPr/>
              </a:pPr>
              <a:t>10/1/2020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F93617-D140-44AA-9457-8587E356A78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9FE91907-0393-4590-A349-B4E613A47DDF}" type="datetimeFigureOut">
              <a:rPr lang="en-US"/>
              <a:pPr>
                <a:defRPr/>
              </a:pPr>
              <a:t>10/1/2020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FD5E11-0AD8-4AF4-A75F-72F13B673EE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82D07A57-A90A-4D70-BF2F-86E2322E261A}" type="datetimeFigureOut">
              <a:rPr lang="en-US"/>
              <a:pPr>
                <a:defRPr/>
              </a:pPr>
              <a:t>10/1/2020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D8C55E2-D3B2-4B3A-A8D8-97A5E6E40DF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3564E55B-C881-498A-9CEA-E8057631A456}" type="datetimeFigureOut">
              <a:rPr lang="en-US"/>
              <a:pPr>
                <a:defRPr/>
              </a:pPr>
              <a:t>10/1/2020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DCDBA66-050A-45E9-AFF0-F9FB30645EA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EF77508-CF62-4B74-85FA-804BFB105807}" type="datetimeFigureOut">
              <a:rPr lang="en-US"/>
              <a:pPr>
                <a:defRPr/>
              </a:pPr>
              <a:t>10/1/2020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F4DBD6C-4812-4D5B-B554-549C84AC5B0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E281C364-9A61-431C-B1C4-89F20C8853B2}" type="datetimeFigureOut">
              <a:rPr lang="en-US"/>
              <a:pPr>
                <a:defRPr/>
              </a:pPr>
              <a:t>10/1/2020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AE885F8-7056-45D5-A2FF-A21992D2B0B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68E17F-DF01-40EE-8C84-96AD2E63A7FD}" type="datetimeFigureOut">
              <a:rPr lang="en-US"/>
              <a:pPr>
                <a:defRPr/>
              </a:pPr>
              <a:t>10/1/2020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8CD7F2-63E7-483A-ADB9-E2B77D794AE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5076786-464D-42E0-9668-BB8B8998A2F2}" type="datetimeFigureOut">
              <a:rPr lang="en-US"/>
              <a:pPr>
                <a:defRPr/>
              </a:pPr>
              <a:t>10/1/2020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B8ECF0E-9C5B-45FE-A56D-25BF887FBA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762000" y="762000"/>
            <a:ext cx="7772400" cy="1470025"/>
          </a:xfrm>
        </p:spPr>
        <p:txBody>
          <a:bodyPr/>
          <a:lstStyle/>
          <a:p>
            <a:pPr eaLnBrk="1" hangingPunct="1"/>
            <a:r>
              <a:rPr lang="ru-RU"/>
              <a:t>Практични аспекти изучавања медицинске психологије</a:t>
            </a:r>
            <a:endParaRPr lang="en-US"/>
          </a:p>
        </p:txBody>
      </p:sp>
      <p:sp>
        <p:nvSpPr>
          <p:cNvPr id="3" name="Subtitle 2"/>
          <p:cNvSpPr>
            <a:spLocks noGrp="1"/>
          </p:cNvSpPr>
          <p:nvPr>
            <p:ph type="subTitle" idx="1"/>
          </p:nvPr>
        </p:nvSpPr>
        <p:spPr>
          <a:xfrm>
            <a:off x="1371600" y="2743200"/>
            <a:ext cx="6400800" cy="1752600"/>
          </a:xfrm>
        </p:spPr>
        <p:txBody>
          <a:bodyPr rtlCol="0">
            <a:normAutofit/>
          </a:bodyPr>
          <a:lstStyle/>
          <a:p>
            <a:pPr eaLnBrk="1" fontAlgn="auto" hangingPunct="1">
              <a:spcAft>
                <a:spcPts val="0"/>
              </a:spcAft>
              <a:defRPr/>
            </a:pPr>
            <a:r>
              <a:rPr lang="sr-Cyrl-RS" sz="2800" b="1" dirty="0">
                <a:solidFill>
                  <a:schemeClr val="bg1">
                    <a:lumMod val="50000"/>
                  </a:schemeClr>
                </a:solidFill>
              </a:rPr>
              <a:t>Основне струковне студије </a:t>
            </a:r>
          </a:p>
          <a:p>
            <a:pPr eaLnBrk="1" fontAlgn="auto" hangingPunct="1">
              <a:spcAft>
                <a:spcPts val="0"/>
              </a:spcAft>
              <a:defRPr/>
            </a:pPr>
            <a:r>
              <a:rPr lang="sr-Cyrl-RS" sz="2800" b="1" dirty="0">
                <a:solidFill>
                  <a:schemeClr val="bg1">
                    <a:lumMod val="50000"/>
                  </a:schemeClr>
                </a:solidFill>
              </a:rPr>
              <a:t>Медицинска психологија</a:t>
            </a:r>
            <a:endParaRPr lang="en-US" sz="2800" dirty="0">
              <a:solidFill>
                <a:schemeClr val="bg1">
                  <a:lumMod val="50000"/>
                </a:schemeClr>
              </a:solidFill>
            </a:endParaRPr>
          </a:p>
        </p:txBody>
      </p:sp>
      <p:pic>
        <p:nvPicPr>
          <p:cNvPr id="2052" name="Picture 4" descr="C:\Users\Djura\Desktop\test-de-asociacin-de-palabras-de-jung_4.jpg"/>
          <p:cNvPicPr>
            <a:picLocks noChangeAspect="1" noChangeArrowheads="1"/>
          </p:cNvPicPr>
          <p:nvPr/>
        </p:nvPicPr>
        <p:blipFill>
          <a:blip r:embed="rId2" cstate="print"/>
          <a:srcRect/>
          <a:stretch>
            <a:fillRect/>
          </a:stretch>
        </p:blipFill>
        <p:spPr bwMode="auto">
          <a:xfrm>
            <a:off x="2209800" y="3819525"/>
            <a:ext cx="5105400" cy="30384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ru-RU"/>
              <a:t>Векслерова скала</a:t>
            </a:r>
            <a:endParaRPr lang="en-US"/>
          </a:p>
        </p:txBody>
      </p:sp>
      <p:sp>
        <p:nvSpPr>
          <p:cNvPr id="11267" name="Content Placeholder 2"/>
          <p:cNvSpPr>
            <a:spLocks noGrp="1"/>
          </p:cNvSpPr>
          <p:nvPr>
            <p:ph idx="1"/>
          </p:nvPr>
        </p:nvSpPr>
        <p:spPr/>
        <p:txBody>
          <a:bodyPr/>
          <a:lstStyle/>
          <a:p>
            <a:r>
              <a:rPr lang="ru-RU" sz="2000"/>
              <a:t>Векслер је био најутицајнији аутор тестова интелигенције, од прве конструкције његовог теста, наступиле су бројне ревизије и адаптације, за децу и одрасе</a:t>
            </a:r>
          </a:p>
          <a:p>
            <a:r>
              <a:rPr lang="ru-RU" sz="2000"/>
              <a:t>Вербални део теста односи се на језик и знање стечено искуством</a:t>
            </a:r>
          </a:p>
          <a:p>
            <a:r>
              <a:rPr lang="ru-RU" sz="2000"/>
              <a:t>Невербални део теста односи се на сликовне садржаје и слагање слагалица, у мањој мери зависе од језика, показатељ је флуидне интелигенције.</a:t>
            </a:r>
          </a:p>
          <a:p>
            <a:r>
              <a:rPr lang="ru-RU" sz="2000"/>
              <a:t>Векслер је сматрао да интелигенција између осталог обухвата и концепте као што су истрајност, мотивација, моралне и естестске вредности.</a:t>
            </a:r>
          </a:p>
          <a:p>
            <a:r>
              <a:rPr lang="ru-RU" sz="2000"/>
              <a:t>Примена индивидуална и траје око 1 сата.</a:t>
            </a:r>
          </a:p>
          <a:p>
            <a:endParaRPr lang="ru-RU" sz="2000"/>
          </a:p>
          <a:p>
            <a:pPr>
              <a:buFont typeface="Wingdings" pitchFamily="2" charset="2"/>
              <a:buChar char="ü"/>
            </a:pPr>
            <a:r>
              <a:rPr lang="ru-RU" sz="2000"/>
              <a:t>Вербално-појмовни део скале</a:t>
            </a:r>
          </a:p>
          <a:p>
            <a:pPr>
              <a:buFont typeface="Wingdings" pitchFamily="2" charset="2"/>
              <a:buChar char="ü"/>
            </a:pPr>
            <a:r>
              <a:rPr lang="ru-RU" sz="2000"/>
              <a:t>Визуелно перцептивни функције</a:t>
            </a:r>
          </a:p>
          <a:p>
            <a:pPr>
              <a:buFont typeface="Wingdings" pitchFamily="2" charset="2"/>
              <a:buChar char="ü"/>
            </a:pPr>
            <a:r>
              <a:rPr lang="ru-RU" sz="2000"/>
              <a:t>Моторичке функције</a:t>
            </a:r>
          </a:p>
          <a:p>
            <a:endParaRPr lang="ru-RU" sz="2000"/>
          </a:p>
          <a:p>
            <a:endParaRPr lang="ru-RU" sz="2000"/>
          </a:p>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t>Wechsler Adult Intelligence Scale</a:t>
            </a:r>
          </a:p>
        </p:txBody>
      </p:sp>
      <p:sp>
        <p:nvSpPr>
          <p:cNvPr id="12291" name="AutoShape 2" descr="File:Wechsler Adult Intelligence Scale subscores and subtests.svg -  Wikimedia Common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12292" name="AutoShape 4" descr="File:Wechsler Adult Intelligence Scale subscores and subtests.svg -  Wikimedia Common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12293" name="AutoShape 6" descr="File:Wechsler Adult Intelligence Scale subscores and subtests.svg -  Wikimedia Common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12294" name="AutoShape 8" descr="File:Wechsler Adult Intelligence Scale subscores and subtests.svg -  Wikimedia Common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12295" name="Picture 10" descr="File:Wechsler Adult Intelligence Scale subscores and subtests.svg"/>
          <p:cNvPicPr>
            <a:picLocks noChangeAspect="1" noChangeArrowheads="1"/>
          </p:cNvPicPr>
          <p:nvPr/>
        </p:nvPicPr>
        <p:blipFill>
          <a:blip r:embed="rId2" cstate="print"/>
          <a:srcRect/>
          <a:stretch>
            <a:fillRect/>
          </a:stretch>
        </p:blipFill>
        <p:spPr bwMode="auto">
          <a:xfrm>
            <a:off x="533400" y="1685925"/>
            <a:ext cx="7620000" cy="51720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t>Wais-r скала интелигенције</a:t>
            </a:r>
          </a:p>
        </p:txBody>
      </p:sp>
      <p:sp>
        <p:nvSpPr>
          <p:cNvPr id="13315" name="Content Placeholder 2"/>
          <p:cNvSpPr>
            <a:spLocks noGrp="1"/>
          </p:cNvSpPr>
          <p:nvPr>
            <p:ph idx="1"/>
          </p:nvPr>
        </p:nvSpPr>
        <p:spPr/>
        <p:txBody>
          <a:bodyPr/>
          <a:lstStyle/>
          <a:p>
            <a:r>
              <a:rPr lang="ru-RU" sz="2000"/>
              <a:t>Свака потпуна примена ове скале пружа вербални коефицијент интелигенције, невербални и укупни коефицијент</a:t>
            </a:r>
          </a:p>
          <a:p>
            <a:r>
              <a:rPr lang="ru-RU" sz="2000"/>
              <a:t>Уместо старе формуле ментална доб/хронолошка добx100, савремени тестови интелигенције укључујући Векслера користе такозвани ,,девијацијски коефицијент интелигенције” који се добија тако што се резултат неког појединца упореди са референтном групом испитаника исте доби.</a:t>
            </a:r>
          </a:p>
          <a:p>
            <a:r>
              <a:rPr lang="ru-RU" sz="2000"/>
              <a:t>Упоређивање постигнућа на вербалном и невербалном делу, уз позанавање других података о испитанику, пружа додатане податке о интелектуалном статусу испитаника</a:t>
            </a:r>
          </a:p>
          <a:p>
            <a:r>
              <a:rPr lang="ru-RU" sz="2000"/>
              <a:t>Уколико особа има нижи вербални ИQ, а живи у сиромашној средини, снижени резултат би могао бити последица инсуфицијентног образовања </a:t>
            </a:r>
          </a:p>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ru-RU" sz="4000"/>
              <a:t> Равенове прогресивне матрице у боји</a:t>
            </a:r>
            <a:endParaRPr lang="en-US" sz="4000"/>
          </a:p>
        </p:txBody>
      </p:sp>
      <p:sp>
        <p:nvSpPr>
          <p:cNvPr id="14339" name="Content Placeholder 2"/>
          <p:cNvSpPr>
            <a:spLocks noGrp="1"/>
          </p:cNvSpPr>
          <p:nvPr>
            <p:ph idx="1"/>
          </p:nvPr>
        </p:nvSpPr>
        <p:spPr/>
        <p:txBody>
          <a:bodyPr/>
          <a:lstStyle/>
          <a:p>
            <a:r>
              <a:rPr lang="ru-RU" sz="2000"/>
              <a:t>Прогресивне матрице је широко коришћен инструмент за процену опште интелигенције (мери општи Г-фактор или флуидну интелигенцију)</a:t>
            </a:r>
          </a:p>
          <a:p>
            <a:r>
              <a:rPr lang="ru-RU" sz="2000"/>
              <a:t>Успешно се користи у раду са децом од 5 до 11 година, старијим особама, са особама које не говоре или не разумеју језик, које пате од телесних оштећења, афазије или церебралне парализе, са глувим особама, као и са особама с интелектуалним дефицитом</a:t>
            </a:r>
          </a:p>
          <a:p>
            <a:r>
              <a:rPr lang="ru-RU" sz="2000"/>
              <a:t>Задатак испитаника је да међу понуђеним одговорима одабере онај који употпуњује матрицу с једним „празним“ делом. Састоји се од 36 задатака распоређених у 3 серије</a:t>
            </a:r>
          </a:p>
          <a:p>
            <a:r>
              <a:rPr lang="ru-RU" sz="2000"/>
              <a:t>Невербални тест (испитаник може да укаже на одговор показујући прстом или записивањем броја одговора)</a:t>
            </a:r>
          </a:p>
          <a:p>
            <a:r>
              <a:rPr lang="ru-RU" sz="2000"/>
              <a:t>Може се задавати индивидуално или групно.</a:t>
            </a:r>
          </a:p>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ru-RU"/>
              <a:t>Примери ставки (прогресивне матрице)</a:t>
            </a:r>
            <a:endParaRPr lang="en-US"/>
          </a:p>
        </p:txBody>
      </p:sp>
      <p:pic>
        <p:nvPicPr>
          <p:cNvPr id="15363" name="Picture 4"/>
          <p:cNvPicPr>
            <a:picLocks noChangeAspect="1"/>
          </p:cNvPicPr>
          <p:nvPr/>
        </p:nvPicPr>
        <p:blipFill>
          <a:blip r:embed="rId2" cstate="print"/>
          <a:srcRect/>
          <a:stretch>
            <a:fillRect/>
          </a:stretch>
        </p:blipFill>
        <p:spPr bwMode="auto">
          <a:xfrm>
            <a:off x="4829175" y="2362200"/>
            <a:ext cx="3775075" cy="3429000"/>
          </a:xfrm>
          <a:prstGeom prst="rect">
            <a:avLst/>
          </a:prstGeom>
          <a:noFill/>
          <a:ln w="9525">
            <a:noFill/>
            <a:miter lim="800000"/>
            <a:headEnd/>
            <a:tailEnd/>
          </a:ln>
        </p:spPr>
      </p:pic>
      <p:pic>
        <p:nvPicPr>
          <p:cNvPr id="15364" name="Picture 2" descr="Upis u prvi razred – od sistematskog do polaska u školu | roditelji.me"/>
          <p:cNvPicPr>
            <a:picLocks noGrp="1" noChangeAspect="1" noChangeArrowheads="1"/>
          </p:cNvPicPr>
          <p:nvPr>
            <p:ph idx="1"/>
          </p:nvPr>
        </p:nvPicPr>
        <p:blipFill>
          <a:blip r:embed="rId3" cstate="print"/>
          <a:srcRect/>
          <a:stretch>
            <a:fillRect/>
          </a:stretch>
        </p:blipFill>
        <p:spPr>
          <a:xfrm>
            <a:off x="457200" y="2209800"/>
            <a:ext cx="3582988" cy="3795713"/>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457200" y="609600"/>
            <a:ext cx="3962400" cy="5943600"/>
          </a:xfrm>
          <a:ln>
            <a:solidFill>
              <a:srgbClr val="92D050"/>
            </a:solidFill>
          </a:ln>
        </p:spPr>
        <p:txBody>
          <a:bodyPr/>
          <a:lstStyle/>
          <a:p>
            <a:pPr>
              <a:buFont typeface="Arial" pitchFamily="34" charset="0"/>
              <a:buNone/>
            </a:pPr>
            <a:r>
              <a:rPr lang="ru-RU" sz="2000"/>
              <a:t>	</a:t>
            </a:r>
            <a:r>
              <a:rPr lang="ru-RU"/>
              <a:t>Тест матрица</a:t>
            </a:r>
          </a:p>
          <a:p>
            <a:pPr>
              <a:buFont typeface="Arial" pitchFamily="34" charset="0"/>
              <a:buNone/>
            </a:pPr>
            <a:endParaRPr lang="ru-RU" sz="1000"/>
          </a:p>
          <a:p>
            <a:pPr>
              <a:buFont typeface="Wingdings" pitchFamily="2" charset="2"/>
              <a:buChar char="§"/>
            </a:pPr>
            <a:r>
              <a:rPr lang="ru-RU" sz="2000"/>
              <a:t>Садржи задатке типа Равенових матрица (уочавање релација и корелата)</a:t>
            </a:r>
          </a:p>
          <a:p>
            <a:pPr>
              <a:buFont typeface="Wingdings" pitchFamily="2" charset="2"/>
              <a:buChar char="§"/>
            </a:pPr>
            <a:r>
              <a:rPr lang="ru-RU" sz="2000"/>
              <a:t>Сваки задатак је састављен од једне матрице којој недостаје четврти елемент </a:t>
            </a:r>
          </a:p>
          <a:p>
            <a:pPr>
              <a:buFont typeface="Wingdings" pitchFamily="2" charset="2"/>
              <a:buChar char="§"/>
            </a:pPr>
            <a:r>
              <a:rPr lang="ru-RU" sz="2000"/>
              <a:t>Шест понуђених одговора међу којима се налази тачно решење</a:t>
            </a:r>
          </a:p>
          <a:p>
            <a:pPr>
              <a:buFont typeface="Wingdings" pitchFamily="2" charset="2"/>
              <a:buChar char="§"/>
            </a:pPr>
            <a:r>
              <a:rPr lang="ru-RU" sz="2000"/>
              <a:t>Тест садржи вежбу и део који се бодује</a:t>
            </a:r>
          </a:p>
          <a:p>
            <a:pPr>
              <a:buFont typeface="Wingdings" pitchFamily="2" charset="2"/>
              <a:buChar char="§"/>
            </a:pPr>
            <a:r>
              <a:rPr lang="ru-RU" sz="2000"/>
              <a:t>За 15 минута 22 задатка</a:t>
            </a:r>
          </a:p>
          <a:p>
            <a:pPr>
              <a:buFont typeface="Wingdings" pitchFamily="2" charset="2"/>
              <a:buChar char="§"/>
            </a:pPr>
            <a:endParaRPr lang="en-US"/>
          </a:p>
        </p:txBody>
      </p:sp>
      <p:sp>
        <p:nvSpPr>
          <p:cNvPr id="4" name="Content Placeholder 2"/>
          <p:cNvSpPr txBox="1">
            <a:spLocks/>
          </p:cNvSpPr>
          <p:nvPr/>
        </p:nvSpPr>
        <p:spPr bwMode="auto">
          <a:xfrm>
            <a:off x="4572000" y="609600"/>
            <a:ext cx="4343400" cy="5943600"/>
          </a:xfrm>
          <a:prstGeom prst="rect">
            <a:avLst/>
          </a:prstGeom>
          <a:noFill/>
          <a:ln w="9525">
            <a:solidFill>
              <a:srgbClr val="92D050"/>
            </a:solidFill>
            <a:miter lim="800000"/>
            <a:headEnd/>
            <a:tailEnd/>
          </a:ln>
        </p:spPr>
        <p:txBody>
          <a:bodyPr/>
          <a:lstStyle/>
          <a:p>
            <a:pPr marL="342900" indent="-342900" eaLnBrk="0" hangingPunct="0">
              <a:spcBef>
                <a:spcPct val="20000"/>
              </a:spcBef>
              <a:defRPr/>
            </a:pPr>
            <a:r>
              <a:rPr lang="ru-RU" sz="2000" dirty="0">
                <a:latin typeface="+mn-lt"/>
                <a:cs typeface="+mn-cs"/>
              </a:rPr>
              <a:t>	</a:t>
            </a:r>
            <a:r>
              <a:rPr lang="ru-RU" sz="3200" dirty="0">
                <a:latin typeface="+mn-lt"/>
                <a:cs typeface="+mn-cs"/>
              </a:rPr>
              <a:t>Тест разлагања квадрата</a:t>
            </a:r>
          </a:p>
          <a:p>
            <a:pPr marL="342900" indent="-342900" eaLnBrk="0" hangingPunct="0">
              <a:spcBef>
                <a:spcPct val="20000"/>
              </a:spcBef>
              <a:buFont typeface="Wingdings" pitchFamily="2" charset="2"/>
              <a:buChar char="§"/>
              <a:defRPr/>
            </a:pPr>
            <a:r>
              <a:rPr lang="ru-RU" sz="2000" dirty="0">
                <a:latin typeface="+mn-lt"/>
                <a:cs typeface="+mn-cs"/>
              </a:rPr>
              <a:t>Тест је засићен перцептивним фактором као и фактором резоновања</a:t>
            </a:r>
          </a:p>
          <a:p>
            <a:pPr marL="342900" indent="-342900" eaLnBrk="0" hangingPunct="0">
              <a:spcBef>
                <a:spcPct val="20000"/>
              </a:spcBef>
              <a:buFont typeface="Wingdings" pitchFamily="2" charset="2"/>
              <a:buChar char="§"/>
              <a:defRPr/>
            </a:pPr>
            <a:r>
              <a:rPr lang="ru-RU" sz="2000" dirty="0">
                <a:latin typeface="+mn-lt"/>
                <a:cs typeface="+mn-cs"/>
              </a:rPr>
              <a:t>Потребна је адаптилна флексибилност- способност да се дата перцептивна организација геометријских модела реанжира и види у другом распореду</a:t>
            </a:r>
          </a:p>
          <a:p>
            <a:pPr marL="342900" indent="-342900" eaLnBrk="0" hangingPunct="0">
              <a:spcBef>
                <a:spcPct val="20000"/>
              </a:spcBef>
              <a:buFont typeface="Wingdings" pitchFamily="2" charset="2"/>
              <a:buChar char="§"/>
              <a:defRPr/>
            </a:pPr>
            <a:r>
              <a:rPr lang="ru-RU" sz="2000" dirty="0">
                <a:latin typeface="+mn-lt"/>
                <a:cs typeface="+mn-cs"/>
              </a:rPr>
              <a:t>Тражи се од испитаника да једну геометријску површину разчлани на низ разлићитих, мањих површина</a:t>
            </a:r>
          </a:p>
          <a:p>
            <a:pPr marL="342900" indent="-342900" eaLnBrk="0" hangingPunct="0">
              <a:spcBef>
                <a:spcPct val="20000"/>
              </a:spcBef>
              <a:buFont typeface="Wingdings" pitchFamily="2" charset="2"/>
              <a:buChar char="§"/>
              <a:defRPr/>
            </a:pPr>
            <a:r>
              <a:rPr lang="ru-RU" sz="2000" dirty="0">
                <a:latin typeface="+mn-lt"/>
                <a:cs typeface="+mn-cs"/>
              </a:rPr>
              <a:t>Захтева и креативност (дивергентно мишљење)</a:t>
            </a:r>
          </a:p>
          <a:p>
            <a:pPr marL="342900" indent="-342900" eaLnBrk="0" hangingPunct="0">
              <a:spcBef>
                <a:spcPct val="20000"/>
              </a:spcBef>
              <a:buFont typeface="Wingdings" pitchFamily="2" charset="2"/>
              <a:buChar char="§"/>
              <a:defRPr/>
            </a:pPr>
            <a:r>
              <a:rPr lang="ru-RU" sz="2000" dirty="0">
                <a:latin typeface="+mn-lt"/>
                <a:cs typeface="+mn-cs"/>
              </a:rPr>
              <a:t>За 4 минута 18 задатака</a:t>
            </a:r>
          </a:p>
          <a:p>
            <a:pPr marL="342900" indent="-342900" eaLnBrk="0" hangingPunct="0">
              <a:spcBef>
                <a:spcPct val="20000"/>
              </a:spcBef>
              <a:buFont typeface="Arial" charset="0"/>
              <a:buChar char="•"/>
              <a:defRPr/>
            </a:pPr>
            <a:endParaRPr lang="en-US" sz="3200" dirty="0">
              <a:latin typeface="+mn-lt"/>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3600"/>
              <a:t>Ликовни тест (Visual Motor Gestalt Test)</a:t>
            </a:r>
          </a:p>
        </p:txBody>
      </p:sp>
      <p:sp>
        <p:nvSpPr>
          <p:cNvPr id="17411" name="Content Placeholder 2"/>
          <p:cNvSpPr>
            <a:spLocks noGrp="1"/>
          </p:cNvSpPr>
          <p:nvPr>
            <p:ph idx="1"/>
          </p:nvPr>
        </p:nvSpPr>
        <p:spPr>
          <a:xfrm>
            <a:off x="457200" y="1828800"/>
            <a:ext cx="4038600" cy="4343400"/>
          </a:xfrm>
        </p:spPr>
        <p:txBody>
          <a:bodyPr/>
          <a:lstStyle/>
          <a:p>
            <a:pPr>
              <a:spcBef>
                <a:spcPts val="600"/>
              </a:spcBef>
              <a:spcAft>
                <a:spcPts val="600"/>
              </a:spcAft>
            </a:pPr>
            <a:r>
              <a:rPr lang="en-US" sz="2000" i="1"/>
              <a:t>L. Benderova ,1938</a:t>
            </a:r>
          </a:p>
          <a:p>
            <a:pPr>
              <a:spcBef>
                <a:spcPts val="600"/>
              </a:spcBef>
              <a:spcAft>
                <a:spcPts val="600"/>
              </a:spcAft>
            </a:pPr>
            <a:r>
              <a:rPr lang="en-US" sz="2000"/>
              <a:t>Тест стандардизован као развојна скала код деце (до 11-12године), али се користи и код одраслих.</a:t>
            </a:r>
          </a:p>
          <a:p>
            <a:pPr>
              <a:spcBef>
                <a:spcPts val="600"/>
              </a:spcBef>
              <a:spcAft>
                <a:spcPts val="600"/>
              </a:spcAft>
            </a:pPr>
            <a:r>
              <a:rPr lang="en-US" sz="2000"/>
              <a:t>Тест се састоји од 9 фигура и од испитаника се тражи да их прецрта.</a:t>
            </a:r>
          </a:p>
        </p:txBody>
      </p:sp>
      <p:pic>
        <p:nvPicPr>
          <p:cNvPr id="17412" name="Picture 2" descr="Visual-motor and executive functions in children born preterm: the Bender Visual  Motor Gestalt Test revisited. | Semantic Scholar"/>
          <p:cNvPicPr>
            <a:picLocks noChangeAspect="1" noChangeArrowheads="1"/>
          </p:cNvPicPr>
          <p:nvPr/>
        </p:nvPicPr>
        <p:blipFill>
          <a:blip r:embed="rId2" cstate="print"/>
          <a:srcRect/>
          <a:stretch>
            <a:fillRect/>
          </a:stretch>
        </p:blipFill>
        <p:spPr bwMode="auto">
          <a:xfrm>
            <a:off x="4800600" y="1447800"/>
            <a:ext cx="3897313" cy="51816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3600"/>
              <a:t>Тест људске фигуре</a:t>
            </a:r>
          </a:p>
        </p:txBody>
      </p:sp>
      <p:sp>
        <p:nvSpPr>
          <p:cNvPr id="18435" name="Content Placeholder 2"/>
          <p:cNvSpPr>
            <a:spLocks noGrp="1"/>
          </p:cNvSpPr>
          <p:nvPr>
            <p:ph idx="1"/>
          </p:nvPr>
        </p:nvSpPr>
        <p:spPr>
          <a:xfrm>
            <a:off x="457200" y="1600200"/>
            <a:ext cx="3733800" cy="4525963"/>
          </a:xfrm>
        </p:spPr>
        <p:txBody>
          <a:bodyPr/>
          <a:lstStyle/>
          <a:p>
            <a:r>
              <a:rPr lang="en-US" sz="2000"/>
              <a:t>Од детета се тражи да нацрта човека што може боље.</a:t>
            </a:r>
          </a:p>
          <a:p>
            <a:r>
              <a:rPr lang="en-US" sz="2000"/>
              <a:t>Скорирање се врши на основу тачности фигура тела, детаља лица, одела итд. </a:t>
            </a:r>
            <a:r>
              <a:rPr lang="ru-RU" sz="2000"/>
              <a:t>з</a:t>
            </a:r>
            <a:r>
              <a:rPr lang="en-US" sz="2000"/>
              <a:t>а шта постоје разрађене норме.</a:t>
            </a:r>
          </a:p>
          <a:p>
            <a:r>
              <a:rPr lang="en-US" sz="2000"/>
              <a:t>Слични тестови за испитивање динамике личности обухватају цртање куће, дрвета и људске фигуре.</a:t>
            </a:r>
          </a:p>
        </p:txBody>
      </p:sp>
      <p:pic>
        <p:nvPicPr>
          <p:cNvPr id="18436" name="Picture 2" descr="Figure A 4.2. gives examples of the draw-a-man (Human Figure Drawing)... |  Download Scientific Diagram"/>
          <p:cNvPicPr>
            <a:picLocks noChangeAspect="1" noChangeArrowheads="1"/>
          </p:cNvPicPr>
          <p:nvPr/>
        </p:nvPicPr>
        <p:blipFill>
          <a:blip r:embed="rId2" cstate="print"/>
          <a:srcRect/>
          <a:stretch>
            <a:fillRect/>
          </a:stretch>
        </p:blipFill>
        <p:spPr bwMode="auto">
          <a:xfrm>
            <a:off x="4114800" y="1600200"/>
            <a:ext cx="4724400" cy="4546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t>Тестови личности</a:t>
            </a:r>
          </a:p>
        </p:txBody>
      </p:sp>
      <p:sp>
        <p:nvSpPr>
          <p:cNvPr id="19459" name="Content Placeholder 2"/>
          <p:cNvSpPr>
            <a:spLocks noGrp="1"/>
          </p:cNvSpPr>
          <p:nvPr>
            <p:ph idx="1"/>
          </p:nvPr>
        </p:nvSpPr>
        <p:spPr/>
        <p:txBody>
          <a:bodyPr/>
          <a:lstStyle/>
          <a:p>
            <a:pPr eaLnBrk="1" hangingPunct="1">
              <a:buFont typeface="Calibri" pitchFamily="34" charset="0"/>
              <a:buChar char="⁻"/>
            </a:pPr>
            <a:r>
              <a:rPr lang="en-US" sz="2400"/>
              <a:t>Испитују динамичке аспекте личности, као и међусобну повезаност и интеракције појединих психичких функција, што одређује функционисање личности у целини.</a:t>
            </a:r>
          </a:p>
          <a:p>
            <a:pPr eaLnBrk="1" hangingPunct="1">
              <a:buFont typeface="Calibri" pitchFamily="34" charset="0"/>
              <a:buChar char="⁻"/>
            </a:pPr>
            <a:endParaRPr lang="en-US" sz="2400"/>
          </a:p>
          <a:p>
            <a:pPr eaLnBrk="1" hangingPunct="1">
              <a:buFont typeface="Calibri" pitchFamily="34" charset="0"/>
              <a:buChar char="⁻"/>
            </a:pPr>
            <a:r>
              <a:rPr lang="en-US" sz="2400"/>
              <a:t>Деле се на : </a:t>
            </a:r>
          </a:p>
          <a:p>
            <a:pPr lvl="1" eaLnBrk="1" hangingPunct="1">
              <a:buFont typeface="Wingdings" pitchFamily="2" charset="2"/>
              <a:buChar char="ü"/>
            </a:pPr>
            <a:r>
              <a:rPr lang="en-US" sz="2400"/>
              <a:t>аналитичке тестове типа упитника</a:t>
            </a:r>
          </a:p>
          <a:p>
            <a:pPr lvl="1" eaLnBrk="1" hangingPunct="1">
              <a:buFont typeface="Wingdings" pitchFamily="2" charset="2"/>
              <a:buChar char="ü"/>
            </a:pPr>
            <a:r>
              <a:rPr lang="en-US" sz="2400"/>
              <a:t>“</a:t>
            </a:r>
            <a:r>
              <a:rPr lang="ru-RU" sz="2400"/>
              <a:t>с</a:t>
            </a:r>
            <a:r>
              <a:rPr lang="en-US" sz="2400"/>
              <a:t>интетичке тестове”  (пројективни тестови)</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z="4000"/>
              <a:t>Упитници или инвентари личности</a:t>
            </a:r>
          </a:p>
        </p:txBody>
      </p:sp>
      <p:sp>
        <p:nvSpPr>
          <p:cNvPr id="3" name="Content Placeholder 2"/>
          <p:cNvSpPr>
            <a:spLocks noGrp="1"/>
          </p:cNvSpPr>
          <p:nvPr>
            <p:ph idx="1"/>
          </p:nvPr>
        </p:nvSpPr>
        <p:spPr/>
        <p:txBody>
          <a:bodyPr/>
          <a:lstStyle/>
          <a:p>
            <a:pPr eaLnBrk="1" hangingPunct="1">
              <a:buFont typeface="Arial" charset="0"/>
              <a:buChar char="•"/>
              <a:defRPr/>
            </a:pPr>
            <a:r>
              <a:rPr lang="ru-RU" sz="2400" dirty="0"/>
              <a:t>п</a:t>
            </a:r>
            <a:r>
              <a:rPr lang="sr-Cyrl-RS" sz="2400" dirty="0"/>
              <a:t>огодни за масовна испитивања, упитници самопроцене</a:t>
            </a:r>
          </a:p>
          <a:p>
            <a:pPr eaLnBrk="1" hangingPunct="1">
              <a:buFont typeface="Arial" charset="0"/>
              <a:buChar char="•"/>
              <a:defRPr/>
            </a:pPr>
            <a:r>
              <a:rPr lang="sr-Cyrl-RS" sz="2400" dirty="0"/>
              <a:t>састоји се од већег броја питања или тврђења на које испитаник одговара и износи своје стање здравља или своја уверења, ставове и интересовања.</a:t>
            </a:r>
          </a:p>
          <a:p>
            <a:pPr eaLnBrk="1" hangingPunct="1">
              <a:buFont typeface="Arial" charset="0"/>
              <a:buChar char="•"/>
              <a:defRPr/>
            </a:pPr>
            <a:endParaRPr lang="sr-Cyrl-RS" sz="2400" dirty="0"/>
          </a:p>
          <a:p>
            <a:pPr eaLnBrk="1" hangingPunct="1">
              <a:buFont typeface="Arial" charset="0"/>
              <a:buNone/>
              <a:defRPr/>
            </a:pPr>
            <a:r>
              <a:rPr lang="sr-Cyrl-RS" sz="2400" dirty="0"/>
              <a:t>	Могу бити: </a:t>
            </a:r>
          </a:p>
          <a:p>
            <a:pPr marL="514350" indent="-514350" eaLnBrk="1" hangingPunct="1">
              <a:buFont typeface="+mj-lt"/>
              <a:buAutoNum type="arabicParenR"/>
              <a:defRPr/>
            </a:pPr>
            <a:r>
              <a:rPr lang="ru-RU" sz="2400" dirty="0"/>
              <a:t>М</a:t>
            </a:r>
            <a:r>
              <a:rPr lang="sr-Cyrl-RS" sz="2400" dirty="0"/>
              <a:t>онофазични – дају увид у поједине црте, симптоме или друге аспекте личности</a:t>
            </a:r>
          </a:p>
          <a:p>
            <a:pPr marL="514350" indent="-514350" eaLnBrk="1" hangingPunct="1">
              <a:buFont typeface="+mj-lt"/>
              <a:buAutoNum type="arabicParenR"/>
              <a:defRPr/>
            </a:pPr>
            <a:r>
              <a:rPr lang="ru-RU" sz="2400" dirty="0"/>
              <a:t>М</a:t>
            </a:r>
            <a:r>
              <a:rPr lang="sr-Cyrl-RS" sz="2400" dirty="0"/>
              <a:t>ултифазични – омогућавају конструкцију различитих профила личности</a:t>
            </a:r>
          </a:p>
          <a:p>
            <a:pPr marL="514350" indent="-514350" eaLnBrk="1" hangingPunct="1">
              <a:buFont typeface="+mj-lt"/>
              <a:buAutoNum type="arabicParenR"/>
              <a:defRPr/>
            </a:pPr>
            <a:endParaRPr lang="sr-Cyrl-RS" sz="2400" dirty="0"/>
          </a:p>
          <a:p>
            <a:pPr marL="514350" indent="-514350" eaLnBrk="1" hangingPunct="1">
              <a:buFont typeface="Arial" charset="0"/>
              <a:buNone/>
              <a:defRPr/>
            </a:pPr>
            <a:r>
              <a:rPr lang="sr-Cyrl-RS" sz="2000" dirty="0"/>
              <a:t>Пример питање: Да ли се лако љутите?</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ru-RU" sz="4000"/>
              <a:t>Психолошко тестирање и тестови</a:t>
            </a:r>
            <a:endParaRPr lang="en-US" sz="4000"/>
          </a:p>
        </p:txBody>
      </p:sp>
      <p:sp>
        <p:nvSpPr>
          <p:cNvPr id="3075" name="Content Placeholder 2"/>
          <p:cNvSpPr>
            <a:spLocks noGrp="1"/>
          </p:cNvSpPr>
          <p:nvPr>
            <p:ph idx="1"/>
          </p:nvPr>
        </p:nvSpPr>
        <p:spPr>
          <a:xfrm>
            <a:off x="457200" y="1600200"/>
            <a:ext cx="8229600" cy="4800600"/>
          </a:xfrm>
        </p:spPr>
        <p:txBody>
          <a:bodyPr/>
          <a:lstStyle/>
          <a:p>
            <a:pPr eaLnBrk="1" hangingPunct="1">
              <a:buFont typeface="Arial" pitchFamily="34" charset="0"/>
              <a:buNone/>
            </a:pPr>
            <a:r>
              <a:rPr lang="ru-RU" sz="2400"/>
              <a:t>	Тест – психолошки мерни инструмент</a:t>
            </a:r>
          </a:p>
          <a:p>
            <a:pPr eaLnBrk="1" hangingPunct="1">
              <a:buFont typeface="Arial" pitchFamily="34" charset="0"/>
              <a:buNone/>
            </a:pPr>
            <a:endParaRPr lang="ru-RU" sz="2400"/>
          </a:p>
          <a:p>
            <a:pPr eaLnBrk="1" hangingPunct="1">
              <a:buFont typeface="Arial" pitchFamily="34" charset="0"/>
              <a:buNone/>
            </a:pPr>
            <a:endParaRPr lang="ru-RU" sz="2400"/>
          </a:p>
          <a:p>
            <a:pPr eaLnBrk="1" hangingPunct="1">
              <a:buFont typeface="Arial" pitchFamily="34" charset="0"/>
              <a:buNone/>
            </a:pPr>
            <a:r>
              <a:rPr lang="ru-RU" sz="2400"/>
              <a:t>	Стандардизовани поступак за изазивање одређеног понашања помоћу проверених дражи на основу које се испитаници пореде по особини која је предмет мерења</a:t>
            </a:r>
            <a:r>
              <a:rPr lang="ru-RU" sz="2000"/>
              <a:t>.</a:t>
            </a:r>
          </a:p>
          <a:p>
            <a:pPr eaLnBrk="1" hangingPunct="1"/>
            <a:endParaRPr lang="ru-RU" sz="2000"/>
          </a:p>
          <a:p>
            <a:pPr eaLnBrk="1" hangingPunct="1"/>
            <a:endParaRPr lang="ru-RU" sz="2000"/>
          </a:p>
          <a:p>
            <a:pPr eaLnBrk="1" hangingPunct="1"/>
            <a:endParaRPr lang="ru-RU" sz="2000"/>
          </a:p>
          <a:p>
            <a:pPr eaLnBrk="1" hangingPunct="1"/>
            <a:endParaRPr lang="ru-RU" sz="2000"/>
          </a:p>
          <a:p>
            <a:pPr eaLnBrk="1" hangingPunct="1"/>
            <a:endParaRPr lang="ru-RU" sz="2000"/>
          </a:p>
          <a:p>
            <a:pPr eaLnBrk="1" hangingPunct="1">
              <a:buFont typeface="Arial" pitchFamily="34" charset="0"/>
              <a:buNone/>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33400" y="228600"/>
            <a:ext cx="8229600" cy="1036638"/>
          </a:xfrm>
        </p:spPr>
        <p:txBody>
          <a:bodyPr/>
          <a:lstStyle/>
          <a:p>
            <a:pPr eaLnBrk="1" hangingPunct="1"/>
            <a:r>
              <a:rPr lang="en-US" sz="3600"/>
              <a:t>Minnesota Multiphasic Personality Inventory (MMPI)</a:t>
            </a:r>
          </a:p>
        </p:txBody>
      </p:sp>
      <p:sp>
        <p:nvSpPr>
          <p:cNvPr id="21507" name="Content Placeholder 2"/>
          <p:cNvSpPr>
            <a:spLocks noGrp="1"/>
          </p:cNvSpPr>
          <p:nvPr>
            <p:ph idx="1"/>
          </p:nvPr>
        </p:nvSpPr>
        <p:spPr>
          <a:xfrm>
            <a:off x="457200" y="1371600"/>
            <a:ext cx="8229600" cy="2286000"/>
          </a:xfrm>
        </p:spPr>
        <p:txBody>
          <a:bodyPr/>
          <a:lstStyle/>
          <a:p>
            <a:pPr eaLnBrk="1" hangingPunct="1">
              <a:spcBef>
                <a:spcPts val="600"/>
              </a:spcBef>
            </a:pPr>
            <a:r>
              <a:rPr lang="ru-RU" sz="2000"/>
              <a:t>М</a:t>
            </a:r>
            <a:r>
              <a:rPr lang="en-US" sz="2000"/>
              <a:t>ултифазички инвентар личности са 560 тврдњи, покрива различите аспекте од психијатријских и телесних симптома до породичне, социјалне, професионалне адаптације и општих навика.</a:t>
            </a:r>
          </a:p>
          <a:p>
            <a:pPr eaLnBrk="1" hangingPunct="1">
              <a:spcBef>
                <a:spcPts val="600"/>
              </a:spcBef>
            </a:pPr>
            <a:r>
              <a:rPr lang="ru-RU" sz="2000"/>
              <a:t>Применом упитника на општој популацији, као и на претходно испитаним и дијагностикованим популационим групама </a:t>
            </a:r>
            <a:r>
              <a:rPr lang="ru-RU" sz="2000" b="1"/>
              <a:t>к</a:t>
            </a:r>
            <a:r>
              <a:rPr lang="en-US" sz="2000" b="1"/>
              <a:t>онструисани су кључеви за скорирање.</a:t>
            </a:r>
          </a:p>
          <a:p>
            <a:pPr eaLnBrk="1" hangingPunct="1">
              <a:spcBef>
                <a:spcPts val="600"/>
              </a:spcBef>
            </a:pPr>
            <a:r>
              <a:rPr lang="en-US" sz="2000"/>
              <a:t>Установљено је на почетку 9 скала, које су покривале: хипохондрију, депресију, хистерију, психопатију, мушкост-женскост, параноју, психастенију, схизофренију и хипоманију.</a:t>
            </a:r>
          </a:p>
          <a:p>
            <a:pPr eaLnBrk="1" hangingPunct="1">
              <a:spcBef>
                <a:spcPts val="600"/>
              </a:spcBef>
              <a:spcAft>
                <a:spcPts val="600"/>
              </a:spcAft>
            </a:pPr>
            <a:endParaRPr lang="en-US" sz="2000" b="1"/>
          </a:p>
        </p:txBody>
      </p:sp>
      <p:pic>
        <p:nvPicPr>
          <p:cNvPr id="21508" name="Picture 8" descr="Personality test"/>
          <p:cNvPicPr>
            <a:picLocks noChangeAspect="1" noChangeArrowheads="1"/>
          </p:cNvPicPr>
          <p:nvPr/>
        </p:nvPicPr>
        <p:blipFill>
          <a:blip r:embed="rId2" cstate="print"/>
          <a:srcRect/>
          <a:stretch>
            <a:fillRect/>
          </a:stretch>
        </p:blipFill>
        <p:spPr bwMode="auto">
          <a:xfrm>
            <a:off x="381000" y="4343400"/>
            <a:ext cx="4468813" cy="2362200"/>
          </a:xfrm>
          <a:prstGeom prst="rect">
            <a:avLst/>
          </a:prstGeom>
          <a:noFill/>
          <a:ln w="9525">
            <a:solidFill>
              <a:schemeClr val="tx1"/>
            </a:solidFill>
            <a:miter lim="800000"/>
            <a:headEnd/>
            <a:tailEnd/>
          </a:ln>
        </p:spPr>
      </p:pic>
      <p:pic>
        <p:nvPicPr>
          <p:cNvPr id="21509" name="Picture 2" descr="The Minnesota Multiphasic Personality Inventory (MMPI)"/>
          <p:cNvPicPr>
            <a:picLocks noChangeAspect="1" noChangeArrowheads="1"/>
          </p:cNvPicPr>
          <p:nvPr/>
        </p:nvPicPr>
        <p:blipFill>
          <a:blip r:embed="rId3" cstate="print"/>
          <a:srcRect/>
          <a:stretch>
            <a:fillRect/>
          </a:stretch>
        </p:blipFill>
        <p:spPr bwMode="auto">
          <a:xfrm>
            <a:off x="5029200" y="4343400"/>
            <a:ext cx="3733800" cy="2362200"/>
          </a:xfrm>
          <a:prstGeom prst="rect">
            <a:avLst/>
          </a:prstGeom>
          <a:noFill/>
          <a:ln w="9525">
            <a:solidFill>
              <a:schemeClr val="tx1"/>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228600"/>
            <a:ext cx="8229600" cy="1143000"/>
          </a:xfrm>
        </p:spPr>
        <p:txBody>
          <a:bodyPr/>
          <a:lstStyle/>
          <a:p>
            <a:pPr eaLnBrk="1" hangingPunct="1"/>
            <a:r>
              <a:rPr lang="en-US" sz="3600"/>
              <a:t>Minnesota Multiphasic Personality Inventory (MMPI)</a:t>
            </a:r>
          </a:p>
        </p:txBody>
      </p:sp>
      <p:sp>
        <p:nvSpPr>
          <p:cNvPr id="22531" name="Content Placeholder 2"/>
          <p:cNvSpPr>
            <a:spLocks noGrp="1"/>
          </p:cNvSpPr>
          <p:nvPr>
            <p:ph idx="1"/>
          </p:nvPr>
        </p:nvSpPr>
        <p:spPr>
          <a:xfrm>
            <a:off x="5334000" y="1905000"/>
            <a:ext cx="3429000" cy="4678363"/>
          </a:xfrm>
        </p:spPr>
        <p:txBody>
          <a:bodyPr/>
          <a:lstStyle/>
          <a:p>
            <a:pPr eaLnBrk="1" hangingPunct="1">
              <a:spcBef>
                <a:spcPts val="600"/>
              </a:spcBef>
              <a:spcAft>
                <a:spcPts val="600"/>
              </a:spcAft>
            </a:pPr>
            <a:r>
              <a:rPr lang="en-US" sz="2000" b="1"/>
              <a:t>Контролни кључеви – </a:t>
            </a:r>
            <a:r>
              <a:rPr lang="en-US" sz="2000"/>
              <a:t>за откривање и корекцију различитих стилова одговора са тенденцијама обмањивања, приказивања, неодговорног односа према упитнику...</a:t>
            </a:r>
          </a:p>
          <a:p>
            <a:pPr eaLnBrk="1" hangingPunct="1">
              <a:spcBef>
                <a:spcPts val="600"/>
              </a:spcBef>
              <a:spcAft>
                <a:spcPts val="600"/>
              </a:spcAft>
            </a:pPr>
            <a:r>
              <a:rPr lang="en-US" sz="2000"/>
              <a:t>До данас створено преко 100 додатних кључева за мерење различитих црта личности...</a:t>
            </a:r>
          </a:p>
          <a:p>
            <a:pPr eaLnBrk="1" hangingPunct="1"/>
            <a:endParaRPr lang="en-US"/>
          </a:p>
          <a:p>
            <a:pPr eaLnBrk="1" hangingPunct="1"/>
            <a:endParaRPr lang="en-US"/>
          </a:p>
        </p:txBody>
      </p:sp>
      <p:pic>
        <p:nvPicPr>
          <p:cNvPr id="22532" name="Picture 4" descr="Minnesota Multiphasic Personality Inventory (MMPI)"/>
          <p:cNvPicPr>
            <a:picLocks noChangeAspect="1" noChangeArrowheads="1"/>
          </p:cNvPicPr>
          <p:nvPr/>
        </p:nvPicPr>
        <p:blipFill>
          <a:blip r:embed="rId2" cstate="print"/>
          <a:srcRect/>
          <a:stretch>
            <a:fillRect/>
          </a:stretch>
        </p:blipFill>
        <p:spPr bwMode="auto">
          <a:xfrm>
            <a:off x="0" y="1574800"/>
            <a:ext cx="5410200" cy="5283200"/>
          </a:xfrm>
          <a:prstGeom prst="rect">
            <a:avLst/>
          </a:prstGeom>
          <a:noFill/>
          <a:ln w="9525">
            <a:solidFill>
              <a:schemeClr val="bg1"/>
            </a:solid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t>Пројективни тестови</a:t>
            </a:r>
          </a:p>
        </p:txBody>
      </p:sp>
      <p:sp>
        <p:nvSpPr>
          <p:cNvPr id="23555" name="Content Placeholder 2"/>
          <p:cNvSpPr>
            <a:spLocks noGrp="1"/>
          </p:cNvSpPr>
          <p:nvPr>
            <p:ph idx="1"/>
          </p:nvPr>
        </p:nvSpPr>
        <p:spPr/>
        <p:txBody>
          <a:bodyPr/>
          <a:lstStyle/>
          <a:p>
            <a:pPr eaLnBrk="1" hangingPunct="1"/>
            <a:r>
              <a:rPr lang="en-US" sz="2000"/>
              <a:t>Принцип ових тестова је изазивање одређених реакција применом стимулуса, који се могу различито протумачити, тј. </a:t>
            </a:r>
            <a:r>
              <a:rPr lang="ru-RU" sz="2000"/>
              <a:t>н</a:t>
            </a:r>
            <a:r>
              <a:rPr lang="en-US" sz="2000"/>
              <a:t>а које се може различито одреаговати у зависности од интрапсихичког стања испитаника.</a:t>
            </a:r>
          </a:p>
          <a:p>
            <a:pPr eaLnBrk="1" hangingPunct="1"/>
            <a:r>
              <a:rPr lang="en-US" sz="2000"/>
              <a:t>Унутрашње стање се пројектује</a:t>
            </a:r>
          </a:p>
          <a:p>
            <a:pPr eaLnBrk="1" hangingPunct="1"/>
            <a:r>
              <a:rPr lang="en-US" sz="2000"/>
              <a:t>Неструктурисани матријал провоцира појаву несвесног</a:t>
            </a:r>
          </a:p>
          <a:p>
            <a:pPr eaLnBrk="1" hangingPunct="1"/>
            <a:endParaRPr lang="en-US" sz="2000"/>
          </a:p>
          <a:p>
            <a:pPr eaLnBrk="1" hangingPunct="1"/>
            <a:r>
              <a:rPr lang="en-US" sz="2000"/>
              <a:t>Најчешће су то нејасне фотографије, мрље, слике које особа мора протумачити</a:t>
            </a:r>
          </a:p>
          <a:p>
            <a:pPr eaLnBrk="1" hangingPunct="1"/>
            <a:r>
              <a:rPr lang="en-US" sz="2000"/>
              <a:t>Логика теста је да особа кроз такве задатке изрази потиснуте жеље, мотиве или фобије</a:t>
            </a:r>
          </a:p>
          <a:p>
            <a:pPr eaLnBrk="1" hangingPunct="1"/>
            <a:endParaRPr lang="en-US" sz="2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p:txBody>
          <a:bodyPr/>
          <a:lstStyle/>
          <a:p>
            <a:pPr eaLnBrk="1" hangingPunct="1"/>
            <a:r>
              <a:rPr lang="en-US" sz="2400"/>
              <a:t>Од испитаника се тражи да на одређену реч (стимулус), одговори првом речи која му падне на памет и која је са њом на неки начин у вези.</a:t>
            </a:r>
          </a:p>
          <a:p>
            <a:pPr eaLnBrk="1" hangingPunct="1"/>
            <a:r>
              <a:rPr lang="en-US" sz="2400"/>
              <a:t>Мери се време потребно за одговор.</a:t>
            </a:r>
          </a:p>
          <a:p>
            <a:pPr eaLnBrk="1" hangingPunct="1"/>
            <a:endParaRPr lang="en-US" sz="2400"/>
          </a:p>
        </p:txBody>
      </p:sp>
      <p:sp>
        <p:nvSpPr>
          <p:cNvPr id="24579" name="Title 1"/>
          <p:cNvSpPr>
            <a:spLocks noGrp="1"/>
          </p:cNvSpPr>
          <p:nvPr>
            <p:ph type="title"/>
          </p:nvPr>
        </p:nvSpPr>
        <p:spPr/>
        <p:txBody>
          <a:bodyPr/>
          <a:lstStyle/>
          <a:p>
            <a:pPr eaLnBrk="1" hangingPunct="1"/>
            <a:r>
              <a:rPr lang="en-US" sz="3600"/>
              <a:t>Јунгов тест асоцијација</a:t>
            </a:r>
          </a:p>
        </p:txBody>
      </p:sp>
      <p:pic>
        <p:nvPicPr>
          <p:cNvPr id="24580" name="Picture 2" descr="https://sainte-anastasie.org/img/images_3/test-de-asociacin-de-palabras-de-jung.gif"/>
          <p:cNvPicPr>
            <a:picLocks noChangeAspect="1" noChangeArrowheads="1"/>
          </p:cNvPicPr>
          <p:nvPr/>
        </p:nvPicPr>
        <p:blipFill>
          <a:blip r:embed="rId2" cstate="print"/>
          <a:srcRect/>
          <a:stretch>
            <a:fillRect/>
          </a:stretch>
        </p:blipFill>
        <p:spPr bwMode="auto">
          <a:xfrm>
            <a:off x="2286000" y="3657600"/>
            <a:ext cx="4762500" cy="24574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33400" y="457200"/>
            <a:ext cx="8229600" cy="762000"/>
          </a:xfrm>
        </p:spPr>
        <p:txBody>
          <a:bodyPr/>
          <a:lstStyle/>
          <a:p>
            <a:pPr eaLnBrk="1" hangingPunct="1"/>
            <a:r>
              <a:rPr lang="en-US" sz="3600"/>
              <a:t>Тест недовршених реченица</a:t>
            </a:r>
          </a:p>
        </p:txBody>
      </p:sp>
      <p:sp>
        <p:nvSpPr>
          <p:cNvPr id="5" name="Content Placeholder 2"/>
          <p:cNvSpPr txBox="1">
            <a:spLocks/>
          </p:cNvSpPr>
          <p:nvPr/>
        </p:nvSpPr>
        <p:spPr bwMode="auto">
          <a:xfrm>
            <a:off x="457200" y="1524000"/>
            <a:ext cx="8229600" cy="4495800"/>
          </a:xfrm>
          <a:prstGeom prst="rect">
            <a:avLst/>
          </a:prstGeom>
          <a:noFill/>
          <a:ln w="9525">
            <a:noFill/>
            <a:miter lim="800000"/>
            <a:headEnd/>
            <a:tailEnd/>
          </a:ln>
        </p:spPr>
        <p:txBody>
          <a:bodyPr/>
          <a:lstStyle/>
          <a:p>
            <a:pPr marL="342900" indent="-342900">
              <a:spcBef>
                <a:spcPct val="20000"/>
              </a:spcBef>
              <a:buFont typeface="Arial" charset="0"/>
              <a:buChar char="•"/>
              <a:defRPr/>
            </a:pPr>
            <a:r>
              <a:rPr lang="ru-RU" sz="2000" dirty="0">
                <a:latin typeface="+mn-lt"/>
                <a:cs typeface="+mn-cs"/>
              </a:rPr>
              <a:t>С</a:t>
            </a:r>
            <a:r>
              <a:rPr lang="sr-Cyrl-RS" sz="2000" dirty="0">
                <a:latin typeface="+mn-lt"/>
                <a:cs typeface="+mn-cs"/>
              </a:rPr>
              <a:t>астоји се  од 60 непотпуних реченица, а од испитаника се тражи да их заврше онако како то њима одговара.</a:t>
            </a:r>
          </a:p>
          <a:p>
            <a:pPr marL="342900" indent="-342900">
              <a:spcBef>
                <a:spcPct val="20000"/>
              </a:spcBef>
              <a:buFont typeface="Arial" charset="0"/>
              <a:buChar char="•"/>
              <a:defRPr/>
            </a:pPr>
            <a:r>
              <a:rPr lang="sr-Cyrl-RS" sz="2000" dirty="0">
                <a:latin typeface="+mn-lt"/>
                <a:cs typeface="+mn-cs"/>
              </a:rPr>
              <a:t>Одговори се класификују према категоријама које су одређене упуством.</a:t>
            </a:r>
          </a:p>
          <a:p>
            <a:pPr marL="342900" indent="-342900">
              <a:spcBef>
                <a:spcPct val="20000"/>
              </a:spcBef>
              <a:buFont typeface="Arial" charset="0"/>
              <a:buChar char="•"/>
              <a:defRPr/>
            </a:pPr>
            <a:r>
              <a:rPr lang="sr-Cyrl-RS" sz="2000" dirty="0">
                <a:latin typeface="+mn-lt"/>
                <a:cs typeface="+mn-cs"/>
              </a:rPr>
              <a:t>Анализом теста одређује се став испитаника према мајци, оцу, супротном полу, према себи, ауторитету.</a:t>
            </a:r>
          </a:p>
          <a:p>
            <a:pPr marL="342900" indent="-342900">
              <a:spcBef>
                <a:spcPct val="20000"/>
              </a:spcBef>
              <a:buFont typeface="Arial" charset="0"/>
              <a:buChar char="•"/>
              <a:defRPr/>
            </a:pPr>
            <a:r>
              <a:rPr lang="sr-Cyrl-RS" sz="2000" dirty="0">
                <a:latin typeface="+mn-lt"/>
                <a:cs typeface="+mn-cs"/>
              </a:rPr>
              <a:t>Интерпретација овог теста захтева добро клиничко искуство.</a:t>
            </a:r>
          </a:p>
          <a:p>
            <a:pPr marL="342900" indent="-342900">
              <a:spcBef>
                <a:spcPct val="20000"/>
              </a:spcBef>
              <a:buFont typeface="Arial" charset="0"/>
              <a:buChar char="•"/>
              <a:defRPr/>
            </a:pPr>
            <a:endParaRPr lang="sr-Cyrl-RS" sz="1400" dirty="0">
              <a:latin typeface="+mn-lt"/>
              <a:cs typeface="+mn-cs"/>
            </a:endParaRPr>
          </a:p>
          <a:p>
            <a:pPr marL="342900" indent="-342900">
              <a:spcBef>
                <a:spcPct val="20000"/>
              </a:spcBef>
              <a:defRPr/>
            </a:pPr>
            <a:r>
              <a:rPr lang="sr-Cyrl-RS" sz="2000" i="1" dirty="0">
                <a:latin typeface="+mn-lt"/>
                <a:cs typeface="+mn-cs"/>
              </a:rPr>
              <a:t>	</a:t>
            </a:r>
            <a:endParaRPr lang="en-US" sz="2000" i="1" dirty="0">
              <a:latin typeface="+mn-lt"/>
              <a:cs typeface="+mn-cs"/>
            </a:endParaRPr>
          </a:p>
        </p:txBody>
      </p:sp>
      <p:pic>
        <p:nvPicPr>
          <p:cNvPr id="25604" name="Content Placeholder 3"/>
          <p:cNvPicPr>
            <a:picLocks noGrp="1" noChangeAspect="1"/>
          </p:cNvPicPr>
          <p:nvPr>
            <p:ph idx="1"/>
          </p:nvPr>
        </p:nvPicPr>
        <p:blipFill>
          <a:blip r:embed="rId2" cstate="print"/>
          <a:srcRect/>
          <a:stretch>
            <a:fillRect/>
          </a:stretch>
        </p:blipFill>
        <p:spPr>
          <a:xfrm>
            <a:off x="990600" y="4038600"/>
            <a:ext cx="5181600" cy="2133600"/>
          </a:xfrm>
        </p:spPr>
      </p:pic>
      <p:sp>
        <p:nvSpPr>
          <p:cNvPr id="25605" name="Rectangle 5"/>
          <p:cNvSpPr>
            <a:spLocks noChangeArrowheads="1"/>
          </p:cNvSpPr>
          <p:nvPr/>
        </p:nvSpPr>
        <p:spPr bwMode="auto">
          <a:xfrm>
            <a:off x="4495800" y="6248400"/>
            <a:ext cx="4262438" cy="369888"/>
          </a:xfrm>
          <a:prstGeom prst="rect">
            <a:avLst/>
          </a:prstGeom>
          <a:noFill/>
          <a:ln w="9525">
            <a:noFill/>
            <a:miter lim="800000"/>
            <a:headEnd/>
            <a:tailEnd/>
          </a:ln>
        </p:spPr>
        <p:txBody>
          <a:bodyPr wrap="none">
            <a:spAutoFit/>
          </a:bodyPr>
          <a:lstStyle/>
          <a:p>
            <a:r>
              <a:rPr lang="en-US" i="1"/>
              <a:t>На пр. Ја волим__________________.</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715962"/>
          </a:xfrm>
        </p:spPr>
        <p:txBody>
          <a:bodyPr/>
          <a:lstStyle/>
          <a:p>
            <a:pPr eaLnBrk="1" hangingPunct="1"/>
            <a:r>
              <a:rPr lang="en-US" sz="3600"/>
              <a:t>Роршахов тест (Rorshachov)</a:t>
            </a:r>
          </a:p>
        </p:txBody>
      </p:sp>
      <p:sp>
        <p:nvSpPr>
          <p:cNvPr id="26627" name="Content Placeholder 2"/>
          <p:cNvSpPr>
            <a:spLocks noGrp="1"/>
          </p:cNvSpPr>
          <p:nvPr>
            <p:ph idx="1"/>
          </p:nvPr>
        </p:nvSpPr>
        <p:spPr>
          <a:xfrm>
            <a:off x="457200" y="1219200"/>
            <a:ext cx="8229600" cy="4906963"/>
          </a:xfrm>
        </p:spPr>
        <p:txBody>
          <a:bodyPr/>
          <a:lstStyle/>
          <a:p>
            <a:pPr eaLnBrk="1" hangingPunct="1">
              <a:spcBef>
                <a:spcPts val="600"/>
              </a:spcBef>
              <a:spcAft>
                <a:spcPts val="600"/>
              </a:spcAft>
            </a:pPr>
            <a:r>
              <a:rPr lang="en-US" sz="2000"/>
              <a:t>Састоји се од десет картона са мрљама од којих су неке у боји.</a:t>
            </a:r>
          </a:p>
          <a:p>
            <a:pPr eaLnBrk="1" hangingPunct="1">
              <a:spcBef>
                <a:spcPts val="600"/>
              </a:spcBef>
              <a:spcAft>
                <a:spcPts val="600"/>
              </a:spcAft>
            </a:pPr>
            <a:r>
              <a:rPr lang="en-US" sz="2000"/>
              <a:t>Примењује у свим узрасним групама (од детињства до сенијума).</a:t>
            </a:r>
          </a:p>
          <a:p>
            <a:pPr eaLnBrk="1" hangingPunct="1">
              <a:spcBef>
                <a:spcPts val="600"/>
              </a:spcBef>
              <a:spcAft>
                <a:spcPts val="600"/>
              </a:spcAft>
            </a:pPr>
            <a:r>
              <a:rPr lang="en-US" sz="2000"/>
              <a:t>Стандардизован тест- картони се показују испитаницима увек истим редом и уз стандардизовану инструкцију: </a:t>
            </a:r>
          </a:p>
          <a:p>
            <a:pPr eaLnBrk="1" hangingPunct="1">
              <a:buFont typeface="Arial" pitchFamily="34" charset="0"/>
              <a:buNone/>
            </a:pPr>
            <a:r>
              <a:rPr lang="en-US" sz="2000"/>
              <a:t>	</a:t>
            </a:r>
            <a:r>
              <a:rPr lang="en-US" sz="2000" i="1"/>
              <a:t>“Показаћу вам неке слике које су направљене на тај начин што је узет туш и просут на хартију. Хартија је потом пресавијема и туш размазан тако да су добијене неке мрље. Показаћу вам те мрље. Видећете да оне могу да личе на разне ствари. Ви треба да кажете нашта вам личе. Није важно шта ћете видети. Реците све. Може се десити да ви видите нешто што други не виде или да би други видели нешто што ви не видите. Слободно реците све.”</a:t>
            </a:r>
          </a:p>
        </p:txBody>
      </p:sp>
      <p:sp>
        <p:nvSpPr>
          <p:cNvPr id="26628" name="AutoShape 2" descr="Rorschach Tests for Deep Learning Image Classifiers | by Mathieu Lemay |  Towards Data Science"/>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6629" name="AutoShape 4" descr="Rorschach Tests for Deep Learning Image Classifiers | by Mathieu Lemay |  Towards Data Science"/>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6630" name="AutoShape 6" descr="Rorschach Tests for Deep Learning Image Classifiers | by Mathieu Lemay |  Towards Data Science"/>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6631" name="AutoShape 8" descr="Rorschach Tests for Deep Learning Image Classifiers | by Mathieu Lemay |  Towards Data Science"/>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pic>
        <p:nvPicPr>
          <p:cNvPr id="26632" name="Picture 10" descr="Rorschach Tests for Deep Learning Image Classifiers | by Mathieu Lemay |  Towards Data Science"/>
          <p:cNvPicPr>
            <a:picLocks noChangeAspect="1" noChangeArrowheads="1"/>
          </p:cNvPicPr>
          <p:nvPr/>
        </p:nvPicPr>
        <p:blipFill>
          <a:blip r:embed="rId2" cstate="print"/>
          <a:srcRect b="52570"/>
          <a:stretch>
            <a:fillRect/>
          </a:stretch>
        </p:blipFill>
        <p:spPr bwMode="auto">
          <a:xfrm>
            <a:off x="457200" y="5562600"/>
            <a:ext cx="8115300" cy="1143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274638"/>
            <a:ext cx="8229600" cy="792162"/>
          </a:xfrm>
        </p:spPr>
        <p:txBody>
          <a:bodyPr/>
          <a:lstStyle/>
          <a:p>
            <a:pPr eaLnBrk="1" hangingPunct="1"/>
            <a:r>
              <a:rPr lang="en-US" sz="3600"/>
              <a:t>Роршахов тест (Rorshachov)</a:t>
            </a:r>
          </a:p>
        </p:txBody>
      </p:sp>
      <p:sp>
        <p:nvSpPr>
          <p:cNvPr id="3" name="Content Placeholder 2"/>
          <p:cNvSpPr>
            <a:spLocks noGrp="1"/>
          </p:cNvSpPr>
          <p:nvPr>
            <p:ph idx="1"/>
          </p:nvPr>
        </p:nvSpPr>
        <p:spPr>
          <a:xfrm>
            <a:off x="457200" y="1066800"/>
            <a:ext cx="8229600" cy="5059363"/>
          </a:xfrm>
        </p:spPr>
        <p:txBody>
          <a:bodyPr/>
          <a:lstStyle/>
          <a:p>
            <a:pPr eaLnBrk="1" hangingPunct="1">
              <a:spcBef>
                <a:spcPts val="600"/>
              </a:spcBef>
              <a:spcAft>
                <a:spcPts val="600"/>
              </a:spcAft>
              <a:buFont typeface="Arial" charset="0"/>
              <a:buChar char="•"/>
              <a:defRPr/>
            </a:pPr>
            <a:r>
              <a:rPr lang="sr-Cyrl-RS" sz="2000" dirty="0"/>
              <a:t>Одговори се записују уз све остало што испитаник изнесе, као и реакционо време и понашање испитаника.</a:t>
            </a:r>
          </a:p>
          <a:p>
            <a:pPr eaLnBrk="1" hangingPunct="1">
              <a:spcBef>
                <a:spcPts val="600"/>
              </a:spcBef>
              <a:spcAft>
                <a:spcPts val="600"/>
              </a:spcAft>
              <a:buFont typeface="Arial" charset="0"/>
              <a:buChar char="•"/>
              <a:defRPr/>
            </a:pPr>
            <a:r>
              <a:rPr lang="sr-Cyrl-RS" sz="2000" dirty="0"/>
              <a:t>Индивидуално се примењује, без временског ограничења (просечно око 30 до 50 минута).</a:t>
            </a:r>
          </a:p>
          <a:p>
            <a:pPr eaLnBrk="1" hangingPunct="1">
              <a:spcBef>
                <a:spcPts val="600"/>
              </a:spcBef>
              <a:spcAft>
                <a:spcPts val="0"/>
              </a:spcAft>
              <a:buFont typeface="Arial" charset="0"/>
              <a:buChar char="•"/>
              <a:defRPr/>
            </a:pPr>
            <a:r>
              <a:rPr lang="sr-Cyrl-RS" sz="2000" dirty="0"/>
              <a:t>Одговори се оцењују са четири кода и то у односу:</a:t>
            </a:r>
          </a:p>
          <a:p>
            <a:pPr marL="457200" indent="-457200" eaLnBrk="1" hangingPunct="1">
              <a:spcBef>
                <a:spcPts val="600"/>
              </a:spcBef>
              <a:spcAft>
                <a:spcPts val="0"/>
              </a:spcAft>
              <a:buFont typeface="+mj-lt"/>
              <a:buAutoNum type="arabicParenR"/>
              <a:defRPr/>
            </a:pPr>
            <a:r>
              <a:rPr lang="ru-RU" sz="2000" dirty="0"/>
              <a:t>л</a:t>
            </a:r>
            <a:r>
              <a:rPr lang="sr-Cyrl-RS" sz="2000" dirty="0"/>
              <a:t>окализацију одговора у простору мрље;</a:t>
            </a:r>
          </a:p>
          <a:p>
            <a:pPr marL="457200" indent="-457200" eaLnBrk="1" hangingPunct="1">
              <a:spcBef>
                <a:spcPts val="600"/>
              </a:spcBef>
              <a:spcAft>
                <a:spcPts val="0"/>
              </a:spcAft>
              <a:buFont typeface="+mj-lt"/>
              <a:buAutoNum type="arabicParenR"/>
              <a:defRPr/>
            </a:pPr>
            <a:r>
              <a:rPr lang="ru-RU" sz="2000" dirty="0"/>
              <a:t>д</a:t>
            </a:r>
            <a:r>
              <a:rPr lang="sr-Cyrl-RS" sz="2000" dirty="0"/>
              <a:t>етерминанту одговора;</a:t>
            </a:r>
          </a:p>
          <a:p>
            <a:pPr marL="457200" indent="-457200" eaLnBrk="1" hangingPunct="1">
              <a:spcBef>
                <a:spcPts val="600"/>
              </a:spcBef>
              <a:spcAft>
                <a:spcPts val="0"/>
              </a:spcAft>
              <a:buFont typeface="+mj-lt"/>
              <a:buAutoNum type="arabicParenR"/>
              <a:defRPr/>
            </a:pPr>
            <a:r>
              <a:rPr lang="ru-RU" sz="2000" dirty="0"/>
              <a:t>к</a:t>
            </a:r>
            <a:r>
              <a:rPr lang="sr-Cyrl-RS" sz="2000" dirty="0"/>
              <a:t>атегорију појма која је условљена садржајем одговора;</a:t>
            </a:r>
          </a:p>
          <a:p>
            <a:pPr marL="457200" indent="-457200" eaLnBrk="1" hangingPunct="1">
              <a:spcBef>
                <a:spcPts val="600"/>
              </a:spcBef>
              <a:spcAft>
                <a:spcPts val="0"/>
              </a:spcAft>
              <a:buFont typeface="+mj-lt"/>
              <a:buAutoNum type="arabicParenR"/>
              <a:defRPr/>
            </a:pPr>
            <a:r>
              <a:rPr lang="ru-RU" sz="2000" dirty="0"/>
              <a:t>п</a:t>
            </a:r>
            <a:r>
              <a:rPr lang="sr-Cyrl-RS" sz="2000" dirty="0"/>
              <a:t>рема популарности, оргиналности одговора.</a:t>
            </a:r>
          </a:p>
          <a:p>
            <a:pPr marL="457200" indent="-457200" eaLnBrk="1" hangingPunct="1">
              <a:buFont typeface="Arial" charset="0"/>
              <a:buNone/>
              <a:defRPr/>
            </a:pPr>
            <a:endParaRPr lang="sr-Cyrl-RS" sz="1000" dirty="0"/>
          </a:p>
          <a:p>
            <a:pPr marL="457200" indent="-457200" eaLnBrk="1" hangingPunct="1">
              <a:buFont typeface="Arial" charset="0"/>
              <a:buNone/>
              <a:defRPr/>
            </a:pPr>
            <a:r>
              <a:rPr lang="sr-Cyrl-RS" sz="2000" u="sng" dirty="0"/>
              <a:t>Закључци</a:t>
            </a:r>
            <a:r>
              <a:rPr lang="sr-Cyrl-RS" sz="2000" dirty="0"/>
              <a:t> о степену интелигенције, афективном стању, социјабилности и др.карактеристике личности.</a:t>
            </a:r>
            <a:endParaRPr lang="en-US" sz="2000" dirty="0"/>
          </a:p>
        </p:txBody>
      </p:sp>
      <p:pic>
        <p:nvPicPr>
          <p:cNvPr id="27652" name="Picture 2" descr="Rorschach Tests for Deep Learning Image Classifiers | by Mathieu Lemay |  Towards Data Science"/>
          <p:cNvPicPr>
            <a:picLocks noChangeAspect="1" noChangeArrowheads="1"/>
          </p:cNvPicPr>
          <p:nvPr/>
        </p:nvPicPr>
        <p:blipFill>
          <a:blip r:embed="rId2" cstate="print"/>
          <a:srcRect t="50594"/>
          <a:stretch>
            <a:fillRect/>
          </a:stretch>
        </p:blipFill>
        <p:spPr bwMode="auto">
          <a:xfrm>
            <a:off x="457200" y="5486400"/>
            <a:ext cx="8115300" cy="119062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t>Тест тематске аперцепције (ТАТ)</a:t>
            </a:r>
          </a:p>
        </p:txBody>
      </p:sp>
      <p:sp>
        <p:nvSpPr>
          <p:cNvPr id="28675" name="Content Placeholder 2"/>
          <p:cNvSpPr>
            <a:spLocks noGrp="1"/>
          </p:cNvSpPr>
          <p:nvPr>
            <p:ph idx="1"/>
          </p:nvPr>
        </p:nvSpPr>
        <p:spPr>
          <a:xfrm>
            <a:off x="457200" y="1600200"/>
            <a:ext cx="8229600" cy="2971800"/>
          </a:xfrm>
        </p:spPr>
        <p:txBody>
          <a:bodyPr/>
          <a:lstStyle/>
          <a:p>
            <a:pPr eaLnBrk="1" hangingPunct="1"/>
            <a:r>
              <a:rPr lang="en-US" sz="2000"/>
              <a:t>Тест се састоји од 20 слика истог формата, које показују људе у различитим ситуацијама и не баш прецизним околностима и односима.</a:t>
            </a:r>
          </a:p>
          <a:p>
            <a:pPr eaLnBrk="1" hangingPunct="1"/>
            <a:r>
              <a:rPr lang="en-US" sz="2000"/>
              <a:t>Од испитаника се тражи да измисли причу у вези са сликама, које му се једна за другом показују.</a:t>
            </a:r>
          </a:p>
          <a:p>
            <a:pPr eaLnBrk="1" hangingPunct="1"/>
            <a:r>
              <a:rPr lang="en-US" sz="2000"/>
              <a:t>Претпоставља се да причајући приче испитаник црпи теме из сопственог искуства, које пројектује у доживљаје својих јунака. Тест даје испитанику матријал који служи као почетна тачка његовој машти.</a:t>
            </a:r>
          </a:p>
        </p:txBody>
      </p:sp>
      <p:sp>
        <p:nvSpPr>
          <p:cNvPr id="28676" name="AutoShape 2" descr="Šta je to Test Tematske Apercepcije? – Časopis InterFON"/>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8677" name="AutoShape 4" descr="Šta je to Test Tematske Apercepcije? – Časopis InterFON"/>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8678" name="AutoShape 6" descr="Šta je to Test Tematske Apercepcije? – Časopis InterFON"/>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8679" name="AutoShape 8" descr="Šta je to Test Tematske Apercepcije? – Časopis InterFON"/>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sp>
        <p:nvSpPr>
          <p:cNvPr id="28680" name="AutoShape 10" descr="Šta je to Test Tematske Apercepcije? – Časopis InterFON"/>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pic>
        <p:nvPicPr>
          <p:cNvPr id="28681" name="Picture 12" descr="Šta je to Test Tematske Apercepcije? – Časopis InterFON"/>
          <p:cNvPicPr>
            <a:picLocks noChangeAspect="1" noChangeArrowheads="1"/>
          </p:cNvPicPr>
          <p:nvPr/>
        </p:nvPicPr>
        <p:blipFill>
          <a:blip r:embed="rId2" cstate="print"/>
          <a:srcRect l="5331" t="11539" r="11147" b="12820"/>
          <a:stretch>
            <a:fillRect/>
          </a:stretch>
        </p:blipFill>
        <p:spPr bwMode="auto">
          <a:xfrm>
            <a:off x="4876800" y="4267200"/>
            <a:ext cx="4049713" cy="2389188"/>
          </a:xfrm>
          <a:prstGeom prst="rect">
            <a:avLst/>
          </a:prstGeom>
          <a:noFill/>
          <a:ln w="9525">
            <a:noFill/>
            <a:miter lim="800000"/>
            <a:headEnd/>
            <a:tailEnd/>
          </a:ln>
        </p:spPr>
      </p:pic>
      <p:sp>
        <p:nvSpPr>
          <p:cNvPr id="10" name="Rectangle 9"/>
          <p:cNvSpPr/>
          <p:nvPr/>
        </p:nvSpPr>
        <p:spPr>
          <a:xfrm>
            <a:off x="762000" y="4648200"/>
            <a:ext cx="3886200" cy="1938338"/>
          </a:xfrm>
          <a:prstGeom prst="rect">
            <a:avLst/>
          </a:prstGeom>
        </p:spPr>
        <p:txBody>
          <a:bodyPr>
            <a:spAutoFit/>
          </a:bodyPr>
          <a:lstStyle/>
          <a:p>
            <a:pPr>
              <a:buFont typeface="Arial" pitchFamily="34" charset="0"/>
              <a:buChar char="•"/>
              <a:defRPr/>
            </a:pPr>
            <a:r>
              <a:rPr lang="ru-RU" sz="2000" dirty="0">
                <a:latin typeface="+mj-lt"/>
                <a:cs typeface="Arial" charset="0"/>
              </a:rPr>
              <a:t>  Т</a:t>
            </a:r>
            <a:r>
              <a:rPr lang="sr-Cyrl-RS" sz="2000" dirty="0">
                <a:latin typeface="+mj-lt"/>
                <a:cs typeface="Arial" charset="0"/>
              </a:rPr>
              <a:t>ест даје могућност потпуног слободног измишљања, јер садржи једну белу празну </a:t>
            </a:r>
            <a:r>
              <a:rPr lang="en-US" sz="2000" dirty="0">
                <a:latin typeface="+mj-lt"/>
                <a:cs typeface="Arial" charset="0"/>
              </a:rPr>
              <a:t>“</a:t>
            </a:r>
            <a:r>
              <a:rPr lang="sr-Cyrl-RS" sz="2000" dirty="0">
                <a:latin typeface="+mj-lt"/>
                <a:cs typeface="Arial" charset="0"/>
              </a:rPr>
              <a:t>слику</a:t>
            </a:r>
            <a:r>
              <a:rPr lang="en-US" sz="2000" dirty="0">
                <a:latin typeface="+mj-lt"/>
                <a:cs typeface="Arial" charset="0"/>
              </a:rPr>
              <a:t>”</a:t>
            </a:r>
            <a:r>
              <a:rPr lang="sr-Cyrl-RS" sz="2000" dirty="0">
                <a:latin typeface="+mj-lt"/>
                <a:cs typeface="Arial" charset="0"/>
              </a:rPr>
              <a:t> на коју испитаник пројектује једну своју </a:t>
            </a:r>
            <a:r>
              <a:rPr lang="en-US" sz="2000" dirty="0">
                <a:latin typeface="+mj-lt"/>
                <a:cs typeface="Arial" charset="0"/>
              </a:rPr>
              <a:t>“</a:t>
            </a:r>
            <a:r>
              <a:rPr lang="sr-Cyrl-RS" sz="2000" dirty="0">
                <a:latin typeface="+mj-lt"/>
                <a:cs typeface="Arial" charset="0"/>
              </a:rPr>
              <a:t>слику</a:t>
            </a:r>
            <a:r>
              <a:rPr lang="en-US" sz="2000" dirty="0">
                <a:latin typeface="+mj-lt"/>
                <a:cs typeface="Arial" charset="0"/>
              </a:rPr>
              <a:t>”</a:t>
            </a:r>
            <a:r>
              <a:rPr lang="sr-Cyrl-RS" sz="2000" dirty="0">
                <a:latin typeface="+mj-lt"/>
                <a:cs typeface="Arial" charset="0"/>
              </a:rPr>
              <a:t> и затим о њој прича.</a:t>
            </a:r>
            <a:endParaRPr lang="en-US" sz="2000" dirty="0">
              <a:latin typeface="+mj-lt"/>
              <a:cs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t>Тест тематске аперцепције (ТАТ)</a:t>
            </a:r>
          </a:p>
        </p:txBody>
      </p:sp>
      <p:sp>
        <p:nvSpPr>
          <p:cNvPr id="29699" name="Content Placeholder 2"/>
          <p:cNvSpPr>
            <a:spLocks noGrp="1"/>
          </p:cNvSpPr>
          <p:nvPr>
            <p:ph idx="1"/>
          </p:nvPr>
        </p:nvSpPr>
        <p:spPr/>
        <p:txBody>
          <a:bodyPr/>
          <a:lstStyle/>
          <a:p>
            <a:pPr eaLnBrk="1" hangingPunct="1"/>
            <a:r>
              <a:rPr lang="en-US" sz="2000"/>
              <a:t>Тест омогућава извежбаном испитиваћу да открије неке доминирајуће пулзије, емоције, комплексе и конфликте испитиване личности</a:t>
            </a:r>
          </a:p>
          <a:p>
            <a:pPr eaLnBrk="1" hangingPunct="1"/>
            <a:r>
              <a:rPr lang="en-US" sz="2000"/>
              <a:t>Тест је драгоцен за разумевање и тумачење понашања једног лица, његових психосоматских поремећаја, неуроза или психоза.</a:t>
            </a:r>
          </a:p>
          <a:p>
            <a:pPr eaLnBrk="1" hangingPunct="1"/>
            <a:r>
              <a:rPr lang="en-US" sz="2000"/>
              <a:t>Користан је као увод у психотерапију</a:t>
            </a:r>
          </a:p>
        </p:txBody>
      </p:sp>
      <p:sp>
        <p:nvSpPr>
          <p:cNvPr id="29700" name="AutoShape 2" descr="Mjerenje zadovoljstva i motivacije zaposlenih kao čimbenik uspješnog  menadžmenta: Mjerenje: da ili ne?"/>
          <p:cNvSpPr>
            <a:spLocks noChangeAspect="1" noChangeArrowheads="1"/>
          </p:cNvSpPr>
          <p:nvPr/>
        </p:nvSpPr>
        <p:spPr bwMode="auto">
          <a:xfrm>
            <a:off x="144463" y="-144463"/>
            <a:ext cx="304800" cy="304801"/>
          </a:xfrm>
          <a:prstGeom prst="rect">
            <a:avLst/>
          </a:prstGeom>
          <a:noFill/>
          <a:ln w="9525">
            <a:noFill/>
            <a:miter lim="800000"/>
            <a:headEnd/>
            <a:tailEnd/>
          </a:ln>
        </p:spPr>
        <p:txBody>
          <a:bodyPr/>
          <a:lstStyle/>
          <a:p>
            <a:endParaRPr lang="en-US"/>
          </a:p>
        </p:txBody>
      </p:sp>
      <p:pic>
        <p:nvPicPr>
          <p:cNvPr id="29701" name="Picture 4" descr="Mjerenje zadovoljstva i motivacije zaposlenih kao čimbenik uspješnog  menadžmenta: Mjerenje: da ili ne?"/>
          <p:cNvPicPr>
            <a:picLocks noChangeAspect="1" noChangeArrowheads="1"/>
          </p:cNvPicPr>
          <p:nvPr/>
        </p:nvPicPr>
        <p:blipFill>
          <a:blip r:embed="rId2" cstate="print"/>
          <a:srcRect/>
          <a:stretch>
            <a:fillRect/>
          </a:stretch>
        </p:blipFill>
        <p:spPr bwMode="auto">
          <a:xfrm>
            <a:off x="2057400" y="3532188"/>
            <a:ext cx="5324475" cy="305911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ru-RU" sz="3600"/>
              <a:t>Маховер – тест цртежа људске фигуре</a:t>
            </a:r>
            <a:endParaRPr lang="en-US" sz="3600"/>
          </a:p>
        </p:txBody>
      </p:sp>
      <p:sp>
        <p:nvSpPr>
          <p:cNvPr id="30723" name="Content Placeholder 2"/>
          <p:cNvSpPr>
            <a:spLocks noGrp="1"/>
          </p:cNvSpPr>
          <p:nvPr>
            <p:ph idx="1"/>
          </p:nvPr>
        </p:nvSpPr>
        <p:spPr/>
        <p:txBody>
          <a:bodyPr/>
          <a:lstStyle/>
          <a:p>
            <a:pPr>
              <a:buFont typeface="Arial" pitchFamily="34" charset="0"/>
              <a:buNone/>
            </a:pPr>
            <a:r>
              <a:rPr lang="ru-RU" sz="2000"/>
              <a:t>	Базира се на задатку испитаника да нацрта људску фигуру (оба пола) при чему начин на који црта фигуру глобално, а нарочито начин како црта поједине делове људског тела омогућује да продремо у његово несвесно .</a:t>
            </a:r>
          </a:p>
          <a:p>
            <a:pPr>
              <a:buFont typeface="Arial" pitchFamily="34" charset="0"/>
              <a:buNone/>
            </a:pPr>
            <a:endParaRPr lang="ru-RU" sz="2400"/>
          </a:p>
          <a:p>
            <a:pPr>
              <a:buFont typeface="Arial" pitchFamily="34" charset="0"/>
              <a:buNone/>
            </a:pPr>
            <a:r>
              <a:rPr lang="ru-RU" sz="2400"/>
              <a:t>Вежба:</a:t>
            </a:r>
          </a:p>
          <a:p>
            <a:pPr>
              <a:buFont typeface="Wingdings" pitchFamily="2" charset="2"/>
              <a:buChar char="ü"/>
            </a:pPr>
            <a:r>
              <a:rPr lang="ru-RU" sz="2000"/>
              <a:t>Нацртајте људску фигуру</a:t>
            </a:r>
          </a:p>
          <a:p>
            <a:pPr>
              <a:buFont typeface="Wingdings" pitchFamily="2" charset="2"/>
              <a:buChar char="ü"/>
            </a:pPr>
            <a:endParaRPr lang="ru-RU" sz="2000"/>
          </a:p>
          <a:p>
            <a:pPr>
              <a:buFont typeface="Wingdings" pitchFamily="2" charset="2"/>
              <a:buChar char="ü"/>
            </a:pPr>
            <a:r>
              <a:rPr lang="ru-RU" sz="2000"/>
              <a:t>На другом папиру нацртајте фигуру супротног пола од оне коју сте нацртали</a:t>
            </a:r>
          </a:p>
          <a:p>
            <a:pPr>
              <a:buFont typeface="Wingdings" pitchFamily="2" charset="2"/>
              <a:buChar char="ü"/>
            </a:pPr>
            <a:endParaRPr lang="ru-RU" sz="2000"/>
          </a:p>
          <a:p>
            <a:pPr>
              <a:buFont typeface="Wingdings" pitchFamily="2" charset="2"/>
              <a:buChar char="ü"/>
            </a:pPr>
            <a:r>
              <a:rPr lang="ru-RU" sz="2000"/>
              <a:t>Погледајте свој рад и процените га сходно следећим карактеристикама</a:t>
            </a:r>
          </a:p>
          <a:p>
            <a:pPr>
              <a:buFont typeface="Arial" pitchFamily="34" charset="0"/>
              <a:buNone/>
            </a:pPr>
            <a:endParaRPr lang="en-US"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1600200"/>
            <a:ext cx="8458200" cy="4525963"/>
          </a:xfrm>
        </p:spPr>
        <p:txBody>
          <a:bodyPr/>
          <a:lstStyle/>
          <a:p>
            <a:pPr eaLnBrk="1" hangingPunct="1">
              <a:buFont typeface="Arial" pitchFamily="34" charset="0"/>
              <a:buNone/>
            </a:pPr>
            <a:r>
              <a:rPr lang="en-US" sz="2000"/>
              <a:t>“</a:t>
            </a:r>
            <a:r>
              <a:rPr lang="ru-RU" sz="2000" i="1"/>
              <a:t>Стандардизовани поступак</a:t>
            </a:r>
            <a:r>
              <a:rPr lang="en-US" sz="2000"/>
              <a:t>”</a:t>
            </a:r>
            <a:endParaRPr lang="ru-RU" sz="2000"/>
          </a:p>
          <a:p>
            <a:pPr lvl="1" eaLnBrk="1" hangingPunct="1">
              <a:buFont typeface="Calibri" pitchFamily="34" charset="0"/>
              <a:buChar char="⁻"/>
            </a:pPr>
            <a:r>
              <a:rPr lang="ru-RU" sz="1600"/>
              <a:t>Све што се тиче једног теста мора бити једнако за све испитанике (начин задавања, упутство које се чита, редослед ајтема, начин оцењивања...).</a:t>
            </a:r>
          </a:p>
          <a:p>
            <a:pPr eaLnBrk="1" hangingPunct="1"/>
            <a:endParaRPr lang="ru-RU" sz="2000"/>
          </a:p>
          <a:p>
            <a:pPr eaLnBrk="1" hangingPunct="1">
              <a:buFont typeface="Arial" pitchFamily="34" charset="0"/>
              <a:buNone/>
            </a:pPr>
            <a:r>
              <a:rPr lang="en-US" sz="2000"/>
              <a:t>“ </a:t>
            </a:r>
            <a:r>
              <a:rPr lang="ru-RU" sz="2000" i="1"/>
              <a:t>изазивање понашања помоћу проверених дражи</a:t>
            </a:r>
            <a:r>
              <a:rPr lang="en-US" sz="2000" i="1"/>
              <a:t> </a:t>
            </a:r>
            <a:r>
              <a:rPr lang="en-US" sz="2000"/>
              <a:t>”</a:t>
            </a:r>
            <a:endParaRPr lang="ru-RU" sz="2000"/>
          </a:p>
          <a:p>
            <a:pPr lvl="1" eaLnBrk="1" hangingPunct="1">
              <a:buFont typeface="Calibri" pitchFamily="34" charset="0"/>
              <a:buChar char="⁻"/>
            </a:pPr>
            <a:r>
              <a:rPr lang="ru-RU" sz="1600"/>
              <a:t>Свако понашање је реакција на драж</a:t>
            </a:r>
          </a:p>
          <a:p>
            <a:pPr lvl="1" eaLnBrk="1" hangingPunct="1">
              <a:buFont typeface="Calibri" pitchFamily="34" charset="0"/>
              <a:buChar char="⁻"/>
            </a:pPr>
            <a:r>
              <a:rPr lang="ru-RU" sz="1600"/>
              <a:t>Циљно помоћу теста (тј. његових ставки) изазивамо одређена понашања</a:t>
            </a:r>
          </a:p>
          <a:p>
            <a:pPr lvl="1" eaLnBrk="1" hangingPunct="1">
              <a:buFont typeface="Arial" pitchFamily="34" charset="0"/>
              <a:buNone/>
            </a:pPr>
            <a:endParaRPr lang="ru-RU" sz="2000"/>
          </a:p>
          <a:p>
            <a:pPr eaLnBrk="1" hangingPunct="1">
              <a:buFont typeface="Arial" pitchFamily="34" charset="0"/>
              <a:buNone/>
            </a:pPr>
            <a:r>
              <a:rPr lang="en-US" sz="2000"/>
              <a:t>“</a:t>
            </a:r>
            <a:r>
              <a:rPr lang="ru-RU" sz="2000" i="1"/>
              <a:t>пореде по особини</a:t>
            </a:r>
            <a:r>
              <a:rPr lang="en-US" sz="2000"/>
              <a:t>”</a:t>
            </a:r>
            <a:endParaRPr lang="ru-RU" sz="2000"/>
          </a:p>
          <a:p>
            <a:pPr lvl="1" eaLnBrk="1" hangingPunct="1"/>
            <a:r>
              <a:rPr lang="ru-RU" sz="1600"/>
              <a:t>Тежња да се утврди поредак међу појединцима по одређеној особини</a:t>
            </a:r>
          </a:p>
          <a:p>
            <a:pPr lvl="1" eaLnBrk="1" hangingPunct="1"/>
            <a:r>
              <a:rPr lang="ru-RU" sz="1600"/>
              <a:t>Интервалне скале: испитаник који је добио скор 15 треба да је исто толико удаљен од испитаника који има 20 као што су међусобно удаљени испитаници који имају скорове 40 и 45</a:t>
            </a:r>
          </a:p>
          <a:p>
            <a:pPr lvl="1" eaLnBrk="1" hangingPunct="1"/>
            <a:endParaRPr lang="en-US" sz="16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228600" y="228600"/>
            <a:ext cx="8686800" cy="5897563"/>
          </a:xfrm>
        </p:spPr>
        <p:txBody>
          <a:bodyPr/>
          <a:lstStyle/>
          <a:p>
            <a:r>
              <a:rPr lang="ru-RU" sz="1800"/>
              <a:t>Ако сте нацртали фигуру </a:t>
            </a:r>
            <a:r>
              <a:rPr lang="ru-RU" sz="1800" b="1"/>
              <a:t>позиционирано лево </a:t>
            </a:r>
            <a:r>
              <a:rPr lang="ru-RU" sz="1800"/>
              <a:t>– ви сте затворена особа окренута прошлости, а цртање у </a:t>
            </a:r>
            <a:r>
              <a:rPr lang="ru-RU" sz="1800" b="1"/>
              <a:t>десном делу </a:t>
            </a:r>
            <a:r>
              <a:rPr lang="ru-RU" sz="1800"/>
              <a:t>папира сугерише комуникативност и окренутост перспективи</a:t>
            </a:r>
          </a:p>
          <a:p>
            <a:r>
              <a:rPr lang="ru-RU" sz="1800"/>
              <a:t>Цртање у </a:t>
            </a:r>
            <a:r>
              <a:rPr lang="ru-RU" sz="1800" b="1"/>
              <a:t>горњем</a:t>
            </a:r>
            <a:r>
              <a:rPr lang="ru-RU" sz="1800"/>
              <a:t> делу папира указује на оптимизам, а у </a:t>
            </a:r>
            <a:r>
              <a:rPr lang="ru-RU" sz="1800" b="1"/>
              <a:t>доњем</a:t>
            </a:r>
            <a:r>
              <a:rPr lang="ru-RU" sz="1800"/>
              <a:t> на песимизам</a:t>
            </a:r>
          </a:p>
          <a:p>
            <a:r>
              <a:rPr lang="ru-RU" sz="1800" b="1"/>
              <a:t>Величина фигуре </a:t>
            </a:r>
            <a:r>
              <a:rPr lang="ru-RU" sz="1800"/>
              <a:t>– мале фигуре указују на осећај инфериорности, а превелике које “гутају” цео простор папира на потенцијалну агресивност и грандиозност</a:t>
            </a:r>
          </a:p>
          <a:p>
            <a:r>
              <a:rPr lang="ru-RU" sz="1800" b="1"/>
              <a:t>Руке и шаке </a:t>
            </a:r>
            <a:r>
              <a:rPr lang="ru-RU" sz="1800"/>
              <a:t>указују на социјалне релације – ако су стиснуте у песницу реч је о особи која је склона нападу; одсуство шака, цртање без прстију или ако су иза леђа, у џеповима – указује на повлачење из комуникације, социјалне страхове, дуге руке широм отворене, пружене са прстима сугеришу отвореност за комуникацијом</a:t>
            </a:r>
          </a:p>
          <a:p>
            <a:r>
              <a:rPr lang="ru-RU" sz="1800" b="1"/>
              <a:t>Прсти</a:t>
            </a:r>
            <a:r>
              <a:rPr lang="ru-RU" sz="1800"/>
              <a:t> осликавају смисао за практичност, за конкретно</a:t>
            </a:r>
          </a:p>
          <a:p>
            <a:r>
              <a:rPr lang="ru-RU" sz="1800" b="1"/>
              <a:t>Зуби </a:t>
            </a:r>
            <a:r>
              <a:rPr lang="ru-RU" sz="1800"/>
              <a:t>представљају вербалну агресију</a:t>
            </a:r>
          </a:p>
          <a:p>
            <a:r>
              <a:rPr lang="ru-RU" sz="1800"/>
              <a:t>Јака </a:t>
            </a:r>
            <a:r>
              <a:rPr lang="ru-RU" sz="1800" b="1"/>
              <a:t>брада</a:t>
            </a:r>
            <a:r>
              <a:rPr lang="ru-RU" sz="1800"/>
              <a:t>, али и </a:t>
            </a:r>
            <a:r>
              <a:rPr lang="ru-RU" sz="1800" b="1"/>
              <a:t>рамена</a:t>
            </a:r>
            <a:r>
              <a:rPr lang="ru-RU" sz="1800"/>
              <a:t> – мужевност или потреба да особа има више ове особине него што их реално има, дакле компензација неразвијених особина</a:t>
            </a:r>
          </a:p>
          <a:p>
            <a:r>
              <a:rPr lang="ru-RU" sz="1800" b="1"/>
              <a:t>Детаљисање</a:t>
            </a:r>
            <a:r>
              <a:rPr lang="ru-RU" sz="1800"/>
              <a:t> – одликује женске цртеже, мушки су поједностављени</a:t>
            </a:r>
          </a:p>
          <a:p>
            <a:r>
              <a:rPr lang="ru-RU" sz="1800" b="1"/>
              <a:t>Бујна коса </a:t>
            </a:r>
            <a:r>
              <a:rPr lang="ru-RU" sz="1800"/>
              <a:t>– појачана, а потиснута сексуалност, као и наглашавање сексуалних атрибута, као и украшавање – са пуно огрлица, машни…</a:t>
            </a:r>
          </a:p>
          <a:p>
            <a:r>
              <a:rPr lang="ru-RU" sz="1800" b="1"/>
              <a:t>Ноге</a:t>
            </a:r>
            <a:r>
              <a:rPr lang="ru-RU" sz="1800"/>
              <a:t> указују на потенцијалну тензију и конфликте – ако су приљубљене или ако их нема</a:t>
            </a:r>
          </a:p>
          <a:p>
            <a:r>
              <a:rPr lang="ru-RU" sz="1800" b="1"/>
              <a:t>Очи</a:t>
            </a:r>
            <a:r>
              <a:rPr lang="ru-RU" sz="1800"/>
              <a:t> симболизују контакт са спољашњим светом</a:t>
            </a:r>
          </a:p>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Content Placeholder 3"/>
          <p:cNvPicPr>
            <a:picLocks noGrp="1" noChangeAspect="1"/>
          </p:cNvPicPr>
          <p:nvPr>
            <p:ph idx="1"/>
          </p:nvPr>
        </p:nvPicPr>
        <p:blipFill>
          <a:blip r:embed="rId2" cstate="print"/>
          <a:srcRect/>
          <a:stretch>
            <a:fillRect/>
          </a:stretch>
        </p:blipFill>
        <p:spPr>
          <a:xfrm>
            <a:off x="0" y="-7938"/>
            <a:ext cx="9144000" cy="6865938"/>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Content Placeholder 3"/>
          <p:cNvPicPr>
            <a:picLocks noChangeAspect="1"/>
          </p:cNvPicPr>
          <p:nvPr/>
        </p:nvPicPr>
        <p:blipFill>
          <a:blip r:embed="rId2" cstate="print"/>
          <a:srcRect/>
          <a:stretch>
            <a:fillRect/>
          </a:stretch>
        </p:blipFill>
        <p:spPr bwMode="auto">
          <a:xfrm>
            <a:off x="0" y="304800"/>
            <a:ext cx="9144000" cy="67056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Content Placeholder 3"/>
          <p:cNvPicPr>
            <a:picLocks noGrp="1" noChangeAspect="1"/>
          </p:cNvPicPr>
          <p:nvPr>
            <p:ph idx="1"/>
          </p:nvPr>
        </p:nvPicPr>
        <p:blipFill>
          <a:blip r:embed="rId2" cstate="print"/>
          <a:srcRect/>
          <a:stretch>
            <a:fillRect/>
          </a:stretch>
        </p:blipFill>
        <p:spPr>
          <a:xfrm>
            <a:off x="0" y="-7938"/>
            <a:ext cx="9144000" cy="6865938"/>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Content Placeholder 3"/>
          <p:cNvPicPr>
            <a:picLocks noGrp="1" noChangeAspect="1"/>
          </p:cNvPicPr>
          <p:nvPr>
            <p:ph idx="1"/>
          </p:nvPr>
        </p:nvPicPr>
        <p:blipFill>
          <a:blip r:embed="rId2" cstate="print"/>
          <a:srcRect/>
          <a:stretch>
            <a:fillRect/>
          </a:stretch>
        </p:blipFill>
        <p:spPr>
          <a:xfrm>
            <a:off x="0" y="-7938"/>
            <a:ext cx="9144000" cy="6865938"/>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t>ХВАЛА НА ПАЖЊИ</a:t>
            </a:r>
          </a:p>
        </p:txBody>
      </p:sp>
      <p:sp>
        <p:nvSpPr>
          <p:cNvPr id="36867" name="AutoShape 4" descr="PSIHO TEST: Prozor koji prvi privuče tvoju pažnju otkriva mnogo o tvojoj  ličnosti | BesnoPile.r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6868" name="AutoShape 6" descr="PSIHO TEST: Prozor koji prvi privuče tvoju pažnju otkriva mnogo o tvojoj  ličnosti | BesnoPile.r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6869" name="AutoShape 8" descr="PSIHO TEST: Prozor koji prvi privuče tvoju pažnju otkriva mnogo o tvojoj  ličnosti | BesnoPile.r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6870" name="AutoShape 10" descr="PSIHO TEST: Prozor koji prvi privuče tvoju pažnju otkriva mnogo o tvojoj  ličnosti | BesnoPile.r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36871" name="Picture 12" descr="https://besnopile.rs/wp-content/uploads/2017/11/5941a5873e9d0_cover_window__1-696x398.jpg"/>
          <p:cNvPicPr>
            <a:picLocks noChangeAspect="1" noChangeArrowheads="1"/>
          </p:cNvPicPr>
          <p:nvPr/>
        </p:nvPicPr>
        <p:blipFill>
          <a:blip r:embed="rId2" cstate="print"/>
          <a:srcRect/>
          <a:stretch>
            <a:fillRect/>
          </a:stretch>
        </p:blipFill>
        <p:spPr bwMode="auto">
          <a:xfrm>
            <a:off x="1066800" y="1905000"/>
            <a:ext cx="6667500" cy="3810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ru-RU" sz="4000"/>
              <a:t>Врсте тестова - поделе</a:t>
            </a:r>
            <a:endParaRPr lang="en-US" sz="4000"/>
          </a:p>
        </p:txBody>
      </p:sp>
      <p:sp>
        <p:nvSpPr>
          <p:cNvPr id="5123" name="Content Placeholder 2"/>
          <p:cNvSpPr>
            <a:spLocks noGrp="1"/>
          </p:cNvSpPr>
          <p:nvPr>
            <p:ph idx="1"/>
          </p:nvPr>
        </p:nvSpPr>
        <p:spPr>
          <a:xfrm>
            <a:off x="457200" y="1600200"/>
            <a:ext cx="8229600" cy="4953000"/>
          </a:xfrm>
        </p:spPr>
        <p:txBody>
          <a:bodyPr/>
          <a:lstStyle/>
          <a:p>
            <a:pPr eaLnBrk="1" hangingPunct="1"/>
            <a:r>
              <a:rPr lang="ru-RU" sz="2000"/>
              <a:t>На основу тога шта се мери:</a:t>
            </a:r>
          </a:p>
          <a:p>
            <a:pPr eaLnBrk="1" hangingPunct="1">
              <a:buFont typeface="Arial" pitchFamily="34" charset="0"/>
              <a:buNone/>
            </a:pPr>
            <a:r>
              <a:rPr lang="ru-RU" sz="2000"/>
              <a:t>	- тестови личности (нпр </a:t>
            </a:r>
            <a:r>
              <a:rPr lang="sr-Latn-CS" sz="2000"/>
              <a:t>MMPI, KON-6, EPQ, TNR</a:t>
            </a:r>
            <a:r>
              <a:rPr lang="ru-RU" sz="2000"/>
              <a:t>...)</a:t>
            </a:r>
          </a:p>
          <a:p>
            <a:pPr eaLnBrk="1" hangingPunct="1">
              <a:buFont typeface="Arial" pitchFamily="34" charset="0"/>
              <a:buNone/>
            </a:pPr>
            <a:r>
              <a:rPr lang="ru-RU" sz="2000"/>
              <a:t>	- тестови и батерије тестова способности (нпр. </a:t>
            </a:r>
            <a:r>
              <a:rPr lang="sr-Latn-CS" sz="2000"/>
              <a:t>WB</a:t>
            </a:r>
            <a:r>
              <a:rPr lang="ru-RU" sz="2000"/>
              <a:t>скала, </a:t>
            </a:r>
            <a:r>
              <a:rPr lang="sr-Latn-CS" sz="2000"/>
              <a:t> VITI, KOG-3</a:t>
            </a:r>
            <a:r>
              <a:rPr lang="ru-RU" sz="2000"/>
              <a:t>, Равенове матрице...)</a:t>
            </a:r>
          </a:p>
          <a:p>
            <a:pPr eaLnBrk="1" hangingPunct="1">
              <a:buFont typeface="Arial" pitchFamily="34" charset="0"/>
              <a:buNone/>
            </a:pPr>
            <a:endParaRPr lang="ru-RU" sz="2000"/>
          </a:p>
          <a:p>
            <a:pPr eaLnBrk="1" hangingPunct="1"/>
            <a:r>
              <a:rPr lang="ru-RU" sz="2000"/>
              <a:t>На основу тога који симболички систем се користи:</a:t>
            </a:r>
          </a:p>
          <a:p>
            <a:pPr eaLnBrk="1" hangingPunct="1">
              <a:buFont typeface="Arial" pitchFamily="34" charset="0"/>
              <a:buNone/>
            </a:pPr>
            <a:r>
              <a:rPr lang="ru-RU" sz="2000"/>
              <a:t>	- Вербални </a:t>
            </a:r>
          </a:p>
          <a:p>
            <a:pPr eaLnBrk="1" hangingPunct="1">
              <a:buFont typeface="Arial" pitchFamily="34" charset="0"/>
              <a:buNone/>
            </a:pPr>
            <a:r>
              <a:rPr lang="ru-RU" sz="2000"/>
              <a:t>	- Невербални </a:t>
            </a:r>
          </a:p>
          <a:p>
            <a:pPr eaLnBrk="1" hangingPunct="1">
              <a:buFont typeface="Arial" pitchFamily="34" charset="0"/>
              <a:buNone/>
            </a:pPr>
            <a:endParaRPr lang="ru-RU" sz="2000"/>
          </a:p>
          <a:p>
            <a:pPr eaLnBrk="1" hangingPunct="1"/>
            <a:r>
              <a:rPr lang="ru-RU" sz="2000"/>
              <a:t>На основу тога како се решавају:</a:t>
            </a:r>
          </a:p>
          <a:p>
            <a:pPr eaLnBrk="1" hangingPunct="1">
              <a:buFont typeface="Arial" pitchFamily="34" charset="0"/>
              <a:buNone/>
            </a:pPr>
            <a:r>
              <a:rPr lang="ru-RU" sz="2000"/>
              <a:t>	- Тестови папир-оловка</a:t>
            </a:r>
          </a:p>
          <a:p>
            <a:pPr eaLnBrk="1" hangingPunct="1">
              <a:buFont typeface="Arial" pitchFamily="34" charset="0"/>
              <a:buNone/>
            </a:pPr>
            <a:r>
              <a:rPr lang="ru-RU" sz="2000"/>
              <a:t>	- Тестови извођења (тест апарати, нпр. Бонарделови дискови, реакциометри,  тестови са коцкама итд)</a:t>
            </a:r>
          </a:p>
          <a:p>
            <a:pPr eaLnBrk="1" hangingPunct="1">
              <a:buFont typeface="Arial" pitchFamily="34" charset="0"/>
              <a:buNone/>
            </a:pPr>
            <a:endParaRPr 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ru-RU" sz="4000"/>
              <a:t>Врсте тестова - поделе</a:t>
            </a:r>
            <a:endParaRPr lang="en-US" sz="4000"/>
          </a:p>
        </p:txBody>
      </p:sp>
      <p:sp>
        <p:nvSpPr>
          <p:cNvPr id="6147" name="Content Placeholder 2"/>
          <p:cNvSpPr>
            <a:spLocks noGrp="1"/>
          </p:cNvSpPr>
          <p:nvPr>
            <p:ph idx="1"/>
          </p:nvPr>
        </p:nvSpPr>
        <p:spPr/>
        <p:txBody>
          <a:bodyPr/>
          <a:lstStyle/>
          <a:p>
            <a:pPr eaLnBrk="1" hangingPunct="1"/>
            <a:r>
              <a:rPr lang="ru-RU" sz="2000"/>
              <a:t>На основу структурисаности:</a:t>
            </a:r>
          </a:p>
          <a:p>
            <a:pPr eaLnBrk="1" hangingPunct="1">
              <a:buFont typeface="Arial" pitchFamily="34" charset="0"/>
              <a:buNone/>
            </a:pPr>
            <a:r>
              <a:rPr lang="ru-RU" sz="2000"/>
              <a:t> -    Структурисани (јасне ставке, питања јасна, недвосмислено какви треба да буду одговори, избор понуђених одговора; нпр. тестови из батерије КОГ 3)</a:t>
            </a:r>
          </a:p>
          <a:p>
            <a:pPr eaLnBrk="1" hangingPunct="1">
              <a:buFontTx/>
              <a:buChar char="-"/>
            </a:pPr>
            <a:r>
              <a:rPr lang="ru-RU" sz="2000"/>
              <a:t>Неструктурисани (често се поклапају са пројективним техникама, нпр. Роршахове мрље, Маховер – цртеж људске фигуре...)</a:t>
            </a:r>
          </a:p>
          <a:p>
            <a:pPr eaLnBrk="1" hangingPunct="1">
              <a:buFontTx/>
              <a:buChar char="-"/>
            </a:pPr>
            <a:endParaRPr lang="ru-RU" sz="2000"/>
          </a:p>
          <a:p>
            <a:pPr eaLnBrk="1" hangingPunct="1"/>
            <a:r>
              <a:rPr lang="ru-RU" sz="2000"/>
              <a:t>На основу тога како се задају:</a:t>
            </a:r>
          </a:p>
          <a:p>
            <a:pPr eaLnBrk="1" hangingPunct="1">
              <a:buFontTx/>
              <a:buChar char="-"/>
            </a:pPr>
            <a:r>
              <a:rPr lang="ru-RU" sz="2000"/>
              <a:t>Групни (обично тестови способности, папир-оловка, структурисани)</a:t>
            </a:r>
          </a:p>
          <a:p>
            <a:pPr eaLnBrk="1" hangingPunct="1">
              <a:buFontTx/>
              <a:buChar char="-"/>
            </a:pPr>
            <a:r>
              <a:rPr lang="ru-RU" sz="2000"/>
              <a:t>Индивидуални (обично пројективни, неструктурисани тестови)</a:t>
            </a:r>
          </a:p>
          <a:p>
            <a:pPr eaLnBrk="1" hangingPunct="1"/>
            <a:endParaRPr lang="en-US"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ru-RU" sz="4000"/>
              <a:t>Делови  тестова</a:t>
            </a:r>
            <a:endParaRPr lang="en-US" sz="4000"/>
          </a:p>
        </p:txBody>
      </p:sp>
      <p:sp>
        <p:nvSpPr>
          <p:cNvPr id="7171" name="Content Placeholder 2"/>
          <p:cNvSpPr>
            <a:spLocks noGrp="1"/>
          </p:cNvSpPr>
          <p:nvPr>
            <p:ph idx="1"/>
          </p:nvPr>
        </p:nvSpPr>
        <p:spPr>
          <a:xfrm>
            <a:off x="457200" y="1600200"/>
            <a:ext cx="8077200" cy="4525963"/>
          </a:xfrm>
        </p:spPr>
        <p:txBody>
          <a:bodyPr/>
          <a:lstStyle/>
          <a:p>
            <a:pPr eaLnBrk="1" hangingPunct="1">
              <a:spcBef>
                <a:spcPts val="600"/>
              </a:spcBef>
              <a:spcAft>
                <a:spcPts val="600"/>
              </a:spcAft>
            </a:pPr>
            <a:r>
              <a:rPr lang="ru-RU" sz="2000"/>
              <a:t>Они кључни се називају ајтеми (ставке, честице)</a:t>
            </a:r>
          </a:p>
          <a:p>
            <a:pPr eaLnBrk="1" hangingPunct="1">
              <a:spcBef>
                <a:spcPts val="600"/>
              </a:spcBef>
              <a:spcAft>
                <a:spcPts val="600"/>
              </a:spcAft>
            </a:pPr>
            <a:r>
              <a:rPr lang="ru-RU" sz="2000"/>
              <a:t>Имају различите формате (графички, нумерички, дихотомни, ординалне категорије (степен слагања са тврдњом 1-5), задаци аналогија... </a:t>
            </a:r>
          </a:p>
          <a:p>
            <a:pPr eaLnBrk="1" hangingPunct="1">
              <a:spcBef>
                <a:spcPts val="600"/>
              </a:spcBef>
              <a:spcAft>
                <a:spcPts val="600"/>
              </a:spcAft>
            </a:pPr>
            <a:r>
              <a:rPr lang="ru-RU" sz="2000"/>
              <a:t>Остали делови теста: упутство за одговарање, пример, вежба </a:t>
            </a:r>
          </a:p>
          <a:p>
            <a:pPr eaLnBrk="1" hangingPunct="1">
              <a:spcBef>
                <a:spcPts val="600"/>
              </a:spcBef>
              <a:spcAft>
                <a:spcPts val="600"/>
              </a:spcAft>
            </a:pPr>
            <a:r>
              <a:rPr lang="ru-RU" sz="2000"/>
              <a:t>Укупан скор теста</a:t>
            </a:r>
            <a:endParaRPr lang="en-US" sz="2000"/>
          </a:p>
        </p:txBody>
      </p:sp>
      <p:pic>
        <p:nvPicPr>
          <p:cNvPr id="7172" name="Content Placeholder 4"/>
          <p:cNvPicPr>
            <a:picLocks noChangeAspect="1"/>
          </p:cNvPicPr>
          <p:nvPr/>
        </p:nvPicPr>
        <p:blipFill>
          <a:blip r:embed="rId2" cstate="print"/>
          <a:srcRect/>
          <a:stretch>
            <a:fillRect/>
          </a:stretch>
        </p:blipFill>
        <p:spPr bwMode="auto">
          <a:xfrm>
            <a:off x="5715000" y="3657600"/>
            <a:ext cx="2921000" cy="297338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z="4000"/>
              <a:t>Тестови интелигенције</a:t>
            </a:r>
          </a:p>
        </p:txBody>
      </p:sp>
      <p:sp>
        <p:nvSpPr>
          <p:cNvPr id="8195" name="Content Placeholder 2"/>
          <p:cNvSpPr>
            <a:spLocks noGrp="1"/>
          </p:cNvSpPr>
          <p:nvPr>
            <p:ph idx="1"/>
          </p:nvPr>
        </p:nvSpPr>
        <p:spPr/>
        <p:txBody>
          <a:bodyPr/>
          <a:lstStyle/>
          <a:p>
            <a:pPr eaLnBrk="1" hangingPunct="1">
              <a:spcBef>
                <a:spcPts val="600"/>
              </a:spcBef>
              <a:spcAft>
                <a:spcPts val="600"/>
              </a:spcAft>
            </a:pPr>
            <a:r>
              <a:rPr lang="ru-RU" sz="2000"/>
              <a:t>Биолошка дефиниција- Интелигенција се дефинише као способност адаптације или прилагођавања, као способност сналажења у новим ситуацијама</a:t>
            </a:r>
          </a:p>
          <a:p>
            <a:pPr eaLnBrk="1" hangingPunct="1">
              <a:spcBef>
                <a:spcPts val="600"/>
              </a:spcBef>
              <a:spcAft>
                <a:spcPts val="600"/>
              </a:spcAft>
            </a:pPr>
            <a:r>
              <a:rPr lang="ru-RU" sz="2000"/>
              <a:t>Психолошка дефиниција- Интелигенција је способност учења, способност коришћења старог искуства у новим ситуацијама</a:t>
            </a:r>
          </a:p>
          <a:p>
            <a:pPr eaLnBrk="1" hangingPunct="1">
              <a:spcBef>
                <a:spcPts val="600"/>
              </a:spcBef>
              <a:spcAft>
                <a:spcPts val="600"/>
              </a:spcAft>
            </a:pPr>
            <a:r>
              <a:rPr lang="ru-RU" sz="2000"/>
              <a:t>Суштина интелигениције је у решавању проблема увиђањем или схватањем битних односа у датој ситуацији</a:t>
            </a:r>
            <a:endParaRPr lang="en-US" sz="2000"/>
          </a:p>
        </p:txBody>
      </p:sp>
      <p:pic>
        <p:nvPicPr>
          <p:cNvPr id="8196" name="Picture 3"/>
          <p:cNvPicPr>
            <a:picLocks noChangeAspect="1"/>
          </p:cNvPicPr>
          <p:nvPr/>
        </p:nvPicPr>
        <p:blipFill>
          <a:blip r:embed="rId2" cstate="print"/>
          <a:srcRect/>
          <a:stretch>
            <a:fillRect/>
          </a:stretch>
        </p:blipFill>
        <p:spPr bwMode="auto">
          <a:xfrm>
            <a:off x="5257800" y="4419600"/>
            <a:ext cx="2928938" cy="19621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4000"/>
              <a:t>Како меримо интелигенцију?</a:t>
            </a:r>
          </a:p>
        </p:txBody>
      </p:sp>
      <p:sp>
        <p:nvSpPr>
          <p:cNvPr id="9219" name="Content Placeholder 2"/>
          <p:cNvSpPr>
            <a:spLocks noGrp="1"/>
          </p:cNvSpPr>
          <p:nvPr>
            <p:ph idx="1"/>
          </p:nvPr>
        </p:nvSpPr>
        <p:spPr/>
        <p:txBody>
          <a:bodyPr/>
          <a:lstStyle/>
          <a:p>
            <a:pPr>
              <a:spcBef>
                <a:spcPts val="1200"/>
              </a:spcBef>
              <a:spcAft>
                <a:spcPts val="600"/>
              </a:spcAft>
            </a:pPr>
            <a:r>
              <a:rPr lang="ru-RU" sz="2000"/>
              <a:t>Индиректно- путем испољавања у понашању/тест ситуацији</a:t>
            </a:r>
          </a:p>
          <a:p>
            <a:pPr>
              <a:spcBef>
                <a:spcPts val="1200"/>
              </a:spcBef>
              <a:spcAft>
                <a:spcPts val="600"/>
              </a:spcAft>
            </a:pPr>
            <a:r>
              <a:rPr lang="ru-RU" sz="2000"/>
              <a:t>Директно- путем израчунавања коефицијента интелигенције на основу тестовног постигнућа</a:t>
            </a:r>
            <a:endParaRPr lang="en-US" sz="2000"/>
          </a:p>
        </p:txBody>
      </p:sp>
      <p:pic>
        <p:nvPicPr>
          <p:cNvPr id="9220" name="Picture 2" descr="Test inteligencije"/>
          <p:cNvPicPr>
            <a:picLocks noChangeAspect="1" noChangeArrowheads="1"/>
          </p:cNvPicPr>
          <p:nvPr/>
        </p:nvPicPr>
        <p:blipFill>
          <a:blip r:embed="rId2" cstate="print"/>
          <a:srcRect/>
          <a:stretch>
            <a:fillRect/>
          </a:stretch>
        </p:blipFill>
        <p:spPr bwMode="auto">
          <a:xfrm>
            <a:off x="4724400" y="3200400"/>
            <a:ext cx="2486025" cy="2924175"/>
          </a:xfrm>
          <a:prstGeom prst="rect">
            <a:avLst/>
          </a:prstGeom>
          <a:noFill/>
          <a:ln w="3175">
            <a:solidFill>
              <a:schemeClr val="tx1"/>
            </a:solidFill>
            <a:miter lim="800000"/>
            <a:headEnd/>
            <a:tailEnd/>
          </a:ln>
        </p:spPr>
      </p:pic>
      <p:pic>
        <p:nvPicPr>
          <p:cNvPr id="9221" name="Picture 4" descr="Kako možete pomoći sebi da položite Mensa test? | Mensa Bosne i Hercegovine"/>
          <p:cNvPicPr>
            <a:picLocks noChangeAspect="1" noChangeArrowheads="1"/>
          </p:cNvPicPr>
          <p:nvPr/>
        </p:nvPicPr>
        <p:blipFill>
          <a:blip r:embed="rId3" cstate="print"/>
          <a:srcRect/>
          <a:stretch>
            <a:fillRect/>
          </a:stretch>
        </p:blipFill>
        <p:spPr bwMode="auto">
          <a:xfrm>
            <a:off x="1295400" y="3200400"/>
            <a:ext cx="2667000" cy="2863850"/>
          </a:xfrm>
          <a:prstGeom prst="rect">
            <a:avLst/>
          </a:prstGeom>
          <a:noFill/>
          <a:ln w="3175">
            <a:solidFill>
              <a:schemeClr val="tx1"/>
            </a:solid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3600"/>
              <a:t>Бинет-Симонов тест интелигенције</a:t>
            </a:r>
          </a:p>
        </p:txBody>
      </p:sp>
      <p:sp>
        <p:nvSpPr>
          <p:cNvPr id="10243" name="Content Placeholder 2"/>
          <p:cNvSpPr>
            <a:spLocks noGrp="1"/>
          </p:cNvSpPr>
          <p:nvPr>
            <p:ph idx="1"/>
          </p:nvPr>
        </p:nvSpPr>
        <p:spPr>
          <a:xfrm>
            <a:off x="152400" y="1219200"/>
            <a:ext cx="8763000" cy="4906963"/>
          </a:xfrm>
        </p:spPr>
        <p:txBody>
          <a:bodyPr/>
          <a:lstStyle/>
          <a:p>
            <a:r>
              <a:rPr lang="en-US" sz="2000"/>
              <a:t>Тест обухвата испитивања широког круга способности, знања и различите аспекте интелигенције (вербална способност, способност извођења рачунских операција, мануална спретност, способност увиђања, расуђивања...)</a:t>
            </a:r>
          </a:p>
          <a:p>
            <a:r>
              <a:rPr lang="en-US" sz="2000"/>
              <a:t>За сваку календарску годину предвиђени су одређени задаци, које иначе може да реши 75% деце тог узраста. Тих задатака има 6 за сваку годину, тако да решење једног задатка се вреднује са 2 месеца менталног узраста. Количник интелигенције IQ – изражава се процентима.</a:t>
            </a:r>
          </a:p>
        </p:txBody>
      </p:sp>
      <p:pic>
        <p:nvPicPr>
          <p:cNvPr id="10244" name="Picture 2" descr="Lewis Terman — History of Psychology 0.1 documentation"/>
          <p:cNvPicPr>
            <a:picLocks noChangeAspect="1" noChangeArrowheads="1"/>
          </p:cNvPicPr>
          <p:nvPr/>
        </p:nvPicPr>
        <p:blipFill>
          <a:blip r:embed="rId2" cstate="print"/>
          <a:srcRect l="35625" t="15556" b="28889"/>
          <a:stretch>
            <a:fillRect/>
          </a:stretch>
        </p:blipFill>
        <p:spPr bwMode="auto">
          <a:xfrm>
            <a:off x="1905000" y="3962400"/>
            <a:ext cx="5562600" cy="27003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2144</Words>
  <Application>Microsoft Office PowerPoint</Application>
  <PresentationFormat>On-screen Show (4:3)</PresentationFormat>
  <Paragraphs>187</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Wingdings</vt:lpstr>
      <vt:lpstr>Office Theme</vt:lpstr>
      <vt:lpstr>Практични аспекти изучавања медицинске психологије</vt:lpstr>
      <vt:lpstr>Психолошко тестирање и тестови</vt:lpstr>
      <vt:lpstr>PowerPoint Presentation</vt:lpstr>
      <vt:lpstr>Врсте тестова - поделе</vt:lpstr>
      <vt:lpstr>Врсте тестова - поделе</vt:lpstr>
      <vt:lpstr>Делови  тестова</vt:lpstr>
      <vt:lpstr>Тестови интелигенције</vt:lpstr>
      <vt:lpstr>Како меримо интелигенцију?</vt:lpstr>
      <vt:lpstr>Бинет-Симонов тест интелигенције</vt:lpstr>
      <vt:lpstr>Векслерова скала</vt:lpstr>
      <vt:lpstr>Wechsler Adult Intelligence Scale</vt:lpstr>
      <vt:lpstr>Wais-r скала интелигенције</vt:lpstr>
      <vt:lpstr> Равенове прогресивне матрице у боји</vt:lpstr>
      <vt:lpstr>Примери ставки (прогресивне матрице)</vt:lpstr>
      <vt:lpstr>PowerPoint Presentation</vt:lpstr>
      <vt:lpstr>Ликовни тест (Visual Motor Gestalt Test)</vt:lpstr>
      <vt:lpstr>Тест људске фигуре</vt:lpstr>
      <vt:lpstr>Тестови личности</vt:lpstr>
      <vt:lpstr>Упитници или инвентари личности</vt:lpstr>
      <vt:lpstr>Minnesota Multiphasic Personality Inventory (MMPI)</vt:lpstr>
      <vt:lpstr>Minnesota Multiphasic Personality Inventory (MMPI)</vt:lpstr>
      <vt:lpstr>Пројективни тестови</vt:lpstr>
      <vt:lpstr>Јунгов тест асоцијација</vt:lpstr>
      <vt:lpstr>Тест недовршених реченица</vt:lpstr>
      <vt:lpstr>Роршахов тест (Rorshachov)</vt:lpstr>
      <vt:lpstr>Роршахов тест (Rorshachov)</vt:lpstr>
      <vt:lpstr>Тест тематске аперцепције (ТАТ)</vt:lpstr>
      <vt:lpstr>Тест тематске аперцепције (ТАТ)</vt:lpstr>
      <vt:lpstr>Маховер – тест цртежа људске фигуре</vt:lpstr>
      <vt:lpstr>PowerPoint Presentation</vt:lpstr>
      <vt:lpstr>PowerPoint Presentation</vt:lpstr>
      <vt:lpstr>PowerPoint Presentation</vt:lpstr>
      <vt:lpstr>PowerPoint Presentation</vt:lpstr>
      <vt:lpstr>PowerPoint Presentation</vt:lpstr>
      <vt:lpstr>ХВАЛА НА ПАЖЊИ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Практични аспекти изучавања медицинске психологије</dc:title>
  <dc:creator>Djura</dc:creator>
  <cp:lastModifiedBy>nmuric91@gmail.com</cp:lastModifiedBy>
  <cp:revision>61</cp:revision>
  <dcterms:created xsi:type="dcterms:W3CDTF">2020-09-12T18:33:38Z</dcterms:created>
  <dcterms:modified xsi:type="dcterms:W3CDTF">2020-10-01T14:52:04Z</dcterms:modified>
</cp:coreProperties>
</file>