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77" r:id="rId12"/>
    <p:sldId id="265" r:id="rId13"/>
    <p:sldId id="279" r:id="rId14"/>
    <p:sldId id="276" r:id="rId15"/>
    <p:sldId id="266" r:id="rId16"/>
    <p:sldId id="278" r:id="rId17"/>
    <p:sldId id="267" r:id="rId18"/>
    <p:sldId id="282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E4704-7B80-42CA-A94D-99E18D1AA640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E2F74-6CC4-408A-9216-6D613CC271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3F0A-0F2D-4D1A-A082-7EB55F8F3B98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3A9BC-E568-4B18-A1E5-94B6621F17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F4150-FB6B-47CE-BE41-8C26C6122546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D0D56-7E52-4FD3-BF5B-0E9FA2757C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AC73-043C-4250-B4F4-08284BEF72A5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025DF-06BC-464E-B9A8-0A8B6C64B4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CC40-1852-4BDE-8905-73EB95480B2D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4A6F-AADF-4785-99A0-B9B2816ADA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EDAB0-96DB-40A5-875E-8404697E174F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4E37E-6CEE-4575-ACF5-113EC6648A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CEFCD-182B-46C5-AC96-ED11BADE76C0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BA7FF-429E-4CF7-9D7C-B36E5BD14A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4A406-0CB8-4E1B-9725-92B2F8372165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BFAC-8251-4CCB-9BC0-593A34069A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7CE0D-6DB0-4E01-91CB-0B67AE582FC4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8026F-579C-40C2-A0E2-F1B96209A8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B990C-4254-4057-B337-9CCAD70F2A45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4EAC-46B8-402C-8E44-17AAF5A851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E4139-40ED-4511-AF92-043C28992C14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DFDF3-3880-42BE-BD28-7D34F8E0A7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fld id="{DF5F06C2-3428-45B7-A0BB-27794446A083}" type="datetimeFigureOut">
              <a:rPr lang="en-GB"/>
              <a:pPr>
                <a:defRPr/>
              </a:pPr>
              <a:t>01/10/2020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fld id="{A2624D60-4B4D-4843-9802-21DF8330D1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b="1"/>
              <a:t>Предмет и значај изучавања медицинске психологије</a:t>
            </a:r>
            <a:endParaRPr lang="en-GB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6338"/>
            <a:ext cx="6400800" cy="23050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tx1"/>
                </a:solidFill>
              </a:rPr>
              <a:t>Основне струковне студије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tx1"/>
                </a:solidFill>
              </a:rPr>
              <a:t>Медицинска психологија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sr-Cyrl-RS" sz="2400" b="1"/>
              <a:t>школска 2020/2021. </a:t>
            </a:r>
            <a:r>
              <a:rPr lang="sr-Cyrl-RS" sz="2400" b="1" dirty="0"/>
              <a:t>година</a:t>
            </a:r>
          </a:p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sr-Cyrl-RS" sz="2400" b="1" dirty="0"/>
              <a:t>1. недеља наставе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sz="2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2400" b="1" dirty="0">
                <a:solidFill>
                  <a:srgbClr val="C00000"/>
                </a:solidFill>
              </a:rPr>
              <a:t>доц. др Милица Боровчанин</a:t>
            </a:r>
            <a:endParaRPr lang="en-GB" sz="2400" b="1" dirty="0">
              <a:solidFill>
                <a:srgbClr val="C00000"/>
              </a:solidFill>
            </a:endParaRPr>
          </a:p>
        </p:txBody>
      </p:sp>
      <p:pic>
        <p:nvPicPr>
          <p:cNvPr id="4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1397000" cy="168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ransition advTm="9924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1143000"/>
          </a:xfrm>
        </p:spPr>
        <p:txBody>
          <a:bodyPr/>
          <a:lstStyle/>
          <a:p>
            <a:pPr eaLnBrk="1" hangingPunct="1"/>
            <a:r>
              <a:rPr lang="en-US"/>
              <a:t>Стадијуми понашања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5370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стадијум елементарног понашања: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b="1" dirty="0">
                <a:solidFill>
                  <a:srgbClr val="C00000"/>
                </a:solidFill>
              </a:rPr>
              <a:t>	</a:t>
            </a:r>
            <a:r>
              <a:rPr lang="sr-Cyrl-RS" dirty="0"/>
              <a:t>осећаји појединих својстава предмета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стадијум интелектуалног понашања: </a:t>
            </a:r>
            <a:r>
              <a:rPr lang="sr-Cyrl-RS" dirty="0"/>
              <a:t>најсавршенији стадијум понашања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Понашање има материјалну подлогу у степену анатомске организације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	(апарати за пријем дражи → нервни систем → кора великог мозга...)</a:t>
            </a:r>
            <a:endParaRPr lang="en-GB" dirty="0"/>
          </a:p>
        </p:txBody>
      </p:sp>
      <p:sp>
        <p:nvSpPr>
          <p:cNvPr id="11268" name="AutoShape 6" descr="Image result for brain and behavi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15888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28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Мозак и психички живот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Мозак је материјална база и </a:t>
            </a:r>
            <a:r>
              <a:rPr lang="sr-Cyrl-RS" b="1" dirty="0">
                <a:solidFill>
                  <a:srgbClr val="C00000"/>
                </a:solidFill>
              </a:rPr>
              <a:t>носилац целокупног психичког живота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Без мозга нема осећаја</a:t>
            </a:r>
            <a:r>
              <a:rPr lang="sr-Cyrl-RS" dirty="0"/>
              <a:t>, нема мишљења, нема свести, нема психичког живота...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Телесне појаве зависе од психичких процеса и стања, а психички процеси зависе од телесних услова организма</a:t>
            </a:r>
            <a:endParaRPr lang="en-GB" dirty="0"/>
          </a:p>
        </p:txBody>
      </p:sp>
      <p:sp>
        <p:nvSpPr>
          <p:cNvPr id="4" name="Left-Up Arrow 3"/>
          <p:cNvSpPr/>
          <p:nvPr/>
        </p:nvSpPr>
        <p:spPr>
          <a:xfrm>
            <a:off x="7235825" y="5229225"/>
            <a:ext cx="850900" cy="850900"/>
          </a:xfrm>
          <a:prstGeom prst="left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3262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Комплексна својства структуре личности (психе)</a:t>
            </a:r>
            <a:endParaRPr lang="en-GB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/>
            <a:r>
              <a:rPr lang="en-US" sz="2800"/>
              <a:t>Најсавршенија функција живог бића је функција човекове </a:t>
            </a:r>
            <a:r>
              <a:rPr lang="en-US" sz="2800" b="1">
                <a:solidFill>
                  <a:srgbClr val="C00000"/>
                </a:solidFill>
              </a:rPr>
              <a:t>свести</a:t>
            </a:r>
          </a:p>
          <a:p>
            <a:pPr eaLnBrk="1" hangingPunct="1">
              <a:buFont typeface="Wingdings" pitchFamily="2" charset="2"/>
              <a:buNone/>
            </a:pPr>
            <a:endParaRPr lang="en-US" sz="2800"/>
          </a:p>
          <a:p>
            <a:pPr eaLnBrk="1" hangingPunct="1"/>
            <a:r>
              <a:rPr lang="en-US" sz="2800"/>
              <a:t>Психички живот човека се из дидактичких разлога рашчлањује на његове саставне делове, на тзв. </a:t>
            </a:r>
            <a:r>
              <a:rPr lang="en-US" sz="2800" b="1">
                <a:solidFill>
                  <a:srgbClr val="C00000"/>
                </a:solidFill>
              </a:rPr>
              <a:t>психичке функције</a:t>
            </a:r>
          </a:p>
          <a:p>
            <a:pPr eaLnBrk="1" hangingPunct="1">
              <a:buFont typeface="Wingdings" pitchFamily="2" charset="2"/>
              <a:buNone/>
            </a:pPr>
            <a:endParaRPr lang="en-US" sz="2800"/>
          </a:p>
          <a:p>
            <a:pPr eaLnBrk="1" hangingPunct="1"/>
            <a:r>
              <a:rPr lang="en-US" sz="2800" b="1">
                <a:solidFill>
                  <a:srgbClr val="C00000"/>
                </a:solidFill>
              </a:rPr>
              <a:t>Психички живот човека практично недељив и јединствен</a:t>
            </a:r>
            <a:r>
              <a:rPr lang="en-US" sz="2800"/>
              <a:t> и да све психичке функције практично истовремено и јединствено функционишу</a:t>
            </a:r>
          </a:p>
        </p:txBody>
      </p:sp>
    </p:spTree>
  </p:cSld>
  <p:clrMapOvr>
    <a:masterClrMapping/>
  </p:clrMapOvr>
  <p:transition advTm="4589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07950" y="188913"/>
            <a:ext cx="8856663" cy="5937250"/>
          </a:xfrm>
        </p:spPr>
        <p:txBody>
          <a:bodyPr/>
          <a:lstStyle/>
          <a:p>
            <a:pPr eaLnBrk="1" hangingPunct="1"/>
            <a:r>
              <a:rPr lang="en-US" sz="2600" b="1">
                <a:solidFill>
                  <a:srgbClr val="C00000"/>
                </a:solidFill>
              </a:rPr>
              <a:t>Људска психа је јединствена </a:t>
            </a:r>
            <a:r>
              <a:rPr lang="en-US" sz="2600"/>
              <a:t>и непрегледна бујица недељивих збивања, која код сваког појединца тече на свој посебан начин</a:t>
            </a:r>
          </a:p>
          <a:p>
            <a:pPr eaLnBrk="1" hangingPunct="1">
              <a:buFont typeface="Wingdings" pitchFamily="2" charset="2"/>
              <a:buNone/>
            </a:pPr>
            <a:endParaRPr lang="en-US" sz="2600"/>
          </a:p>
          <a:p>
            <a:pPr eaLnBrk="1" hangingPunct="1"/>
            <a:r>
              <a:rPr lang="en-US" sz="2600" b="1">
                <a:solidFill>
                  <a:srgbClr val="C00000"/>
                </a:solidFill>
              </a:rPr>
              <a:t>Психички процеси непрекидно теку</a:t>
            </a:r>
            <a:r>
              <a:rPr lang="en-US" sz="2600"/>
              <a:t>, преливају се, узајамно се прожимају, једни друге потпомажу или коче, и у том непрекидном преливању се усклађују, хармонизују и прилагођавају условима живота</a:t>
            </a:r>
          </a:p>
          <a:p>
            <a:pPr eaLnBrk="1" hangingPunct="1">
              <a:buFont typeface="Wingdings" pitchFamily="2" charset="2"/>
              <a:buNone/>
            </a:pPr>
            <a:endParaRPr lang="en-US" sz="2600"/>
          </a:p>
          <a:p>
            <a:pPr eaLnBrk="1" hangingPunct="1"/>
            <a:r>
              <a:rPr lang="en-US" sz="2600"/>
              <a:t>Према склопу наше психе можемо само путем </a:t>
            </a:r>
            <a:r>
              <a:rPr lang="en-US" sz="2600" b="1">
                <a:solidFill>
                  <a:srgbClr val="C00000"/>
                </a:solidFill>
              </a:rPr>
              <a:t>појединачних сазнања</a:t>
            </a:r>
            <a:r>
              <a:rPr lang="en-US" sz="2600"/>
              <a:t> да се приближимо општем сазнању истине</a:t>
            </a:r>
          </a:p>
          <a:p>
            <a:pPr eaLnBrk="1" hangingPunct="1"/>
            <a:endParaRPr lang="en-US" sz="2600"/>
          </a:p>
          <a:p>
            <a:pPr eaLnBrk="1" hangingPunct="1"/>
            <a:r>
              <a:rPr lang="en-US" sz="2600"/>
              <a:t>Не постоје два једнака идентична симптома, као што нигде </a:t>
            </a:r>
            <a:r>
              <a:rPr lang="en-US" sz="2600" b="1">
                <a:solidFill>
                  <a:srgbClr val="C00000"/>
                </a:solidFill>
              </a:rPr>
              <a:t>не постоје два потпуно једнака жива бића</a:t>
            </a:r>
          </a:p>
          <a:p>
            <a:pPr eaLnBrk="1" hangingPunct="1">
              <a:buFont typeface="Wingdings" pitchFamily="2" charset="2"/>
              <a:buNone/>
            </a:pPr>
            <a:endParaRPr lang="en-GB" sz="2600"/>
          </a:p>
        </p:txBody>
      </p:sp>
    </p:spTree>
  </p:cSld>
  <p:clrMapOvr>
    <a:masterClrMapping/>
  </p:clrMapOvr>
  <p:transition advTm="7454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Психологија</a:t>
            </a:r>
            <a:r>
              <a:rPr lang="sr-Cyrl-RS" dirty="0"/>
              <a:t> као наука која проучава душевна збивања и психичке процесе умногоме олакшава човеку помажући му да: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схвати своје и туђе доживљаје,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разуме збивања у реалном свету,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правилно и брзо решава све проблеме,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себе схвати правилно као јединку у мноштву живих бића сакупљених у друштво као целину...</a:t>
            </a:r>
          </a:p>
        </p:txBody>
      </p:sp>
    </p:spTree>
  </p:cSld>
  <p:clrMapOvr>
    <a:masterClrMapping/>
  </p:clrMapOvr>
  <p:transition advTm="4479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Предмет психологије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Општа психологија </a:t>
            </a:r>
            <a:r>
              <a:rPr lang="sr-Cyrl-RS" dirty="0"/>
              <a:t>проучава основне законитости психичке делатности одраслог човека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Медицинска психологија </a:t>
            </a:r>
            <a:r>
              <a:rPr lang="sr-Cyrl-RS" dirty="0"/>
              <a:t>служи за проучавање збивања у области душевног живота човека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На подлози доброг познавања медицинске психологије могу се анализирати и тумачити и болесна одступања од </a:t>
            </a:r>
            <a:r>
              <a:rPr lang="sr-Cyrl-RS" b="1" dirty="0"/>
              <a:t>нормалног</a:t>
            </a:r>
            <a:r>
              <a:rPr lang="sr-Cyrl-RS" dirty="0"/>
              <a:t> - </a:t>
            </a:r>
            <a:r>
              <a:rPr lang="sr-Cyrl-RS" b="1" dirty="0">
                <a:solidFill>
                  <a:srgbClr val="C00000"/>
                </a:solidFill>
              </a:rPr>
              <a:t>психопатологија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5697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Психологија</a:t>
            </a:r>
            <a:r>
              <a:rPr lang="sr-Cyrl-RS" dirty="0"/>
              <a:t> – </a:t>
            </a:r>
            <a:r>
              <a:rPr lang="sr-Cyrl-R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психопатологија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Граница између психологије и психопатологије не може нигде оштро да се повуче, пошто се на сваком кораку сусрећу </a:t>
            </a:r>
            <a:r>
              <a:rPr lang="sr-Cyrl-RS" b="1" dirty="0">
                <a:solidFill>
                  <a:srgbClr val="C00000"/>
                </a:solidFill>
              </a:rPr>
              <a:t>гранични случајеви</a:t>
            </a:r>
            <a:r>
              <a:rPr lang="sr-Cyrl-RS" dirty="0"/>
              <a:t>, колебања и преливања једних стања и појава у друге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Психологија и психопатологија допуњују једна другу и могу се правилно схватити само ако се посматрају у непрестаном процесу кретања и </a:t>
            </a:r>
            <a:r>
              <a:rPr lang="sr-Cyrl-RS" b="1" dirty="0">
                <a:solidFill>
                  <a:srgbClr val="C00000"/>
                </a:solidFill>
              </a:rPr>
              <a:t>узајамног прожимања</a:t>
            </a:r>
          </a:p>
        </p:txBody>
      </p:sp>
    </p:spTree>
  </p:cSld>
  <p:clrMapOvr>
    <a:masterClrMapping/>
  </p:clrMapOvr>
  <p:transition advTm="4005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Методи психологије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Не смемо </a:t>
            </a:r>
            <a:r>
              <a:rPr lang="sr-Cyrl-RS" dirty="0"/>
              <a:t>да допустимо да </a:t>
            </a:r>
            <a:r>
              <a:rPr lang="sr-Cyrl-RS" b="1" dirty="0">
                <a:solidFill>
                  <a:srgbClr val="C00000"/>
                </a:solidFill>
              </a:rPr>
              <a:t>једнострано</a:t>
            </a:r>
            <a:r>
              <a:rPr lang="sr-Cyrl-RS" dirty="0"/>
              <a:t> посматрамо само извесна субјективна доживљавања и на основу тога закључујемо о психичком животу једне особе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Човек је </a:t>
            </a:r>
            <a:r>
              <a:rPr lang="sr-Cyrl-RS" b="1" dirty="0">
                <a:solidFill>
                  <a:srgbClr val="C00000"/>
                </a:solidFill>
              </a:rPr>
              <a:t>био-психо-социјално јединство</a:t>
            </a:r>
            <a:r>
              <a:rPr lang="sr-Cyrl-RS" dirty="0"/>
              <a:t>: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потпуно је једино посматрање његових субјективних осећаја, телесних манифестација и њиховог одражавања у социјалну средину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неопходно је проучавање психичких процеса у њиховом развитку, њиховог </a:t>
            </a:r>
            <a:r>
              <a:rPr lang="sr-Cyrl-RS" b="1" dirty="0">
                <a:solidFill>
                  <a:srgbClr val="C00000"/>
                </a:solidFill>
              </a:rPr>
              <a:t>развоја</a:t>
            </a:r>
            <a:r>
              <a:rPr lang="sr-Cyrl-RS" dirty="0"/>
              <a:t> у различитим периодима човековог живота, а истовремено и проучавање својстава средине и њеног утицаја на личност неке индивидуе</a:t>
            </a:r>
          </a:p>
        </p:txBody>
      </p:sp>
    </p:spTree>
  </p:cSld>
  <p:clrMapOvr>
    <a:masterClrMapping/>
  </p:clrMapOvr>
  <p:transition advTm="7331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Методи психологије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Посматрање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Самопосматрање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Експериментално посматрање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 тестова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Анкета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Интервју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Историја случајева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Анализа садржаја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Социометријски метод</a:t>
            </a:r>
          </a:p>
        </p:txBody>
      </p:sp>
    </p:spTree>
  </p:cSld>
  <p:clrMapOvr>
    <a:masterClrMapping/>
  </p:clrMapOvr>
  <p:transition advTm="2942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Посматрање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Дескриптивно </a:t>
            </a:r>
            <a:r>
              <a:rPr lang="sr-Cyrl-RS" b="1" dirty="0">
                <a:solidFill>
                  <a:srgbClr val="C00000"/>
                </a:solidFill>
              </a:rPr>
              <a:t>описивање</a:t>
            </a:r>
            <a:r>
              <a:rPr lang="sr-Cyrl-RS" dirty="0"/>
              <a:t> човекових спољних радњи и њиховог </a:t>
            </a:r>
            <a:r>
              <a:rPr lang="sr-Cyrl-RS" b="1" dirty="0">
                <a:solidFill>
                  <a:srgbClr val="C00000"/>
                </a:solidFill>
              </a:rPr>
              <a:t>тумачења</a:t>
            </a:r>
            <a:r>
              <a:rPr lang="sr-Cyrl-RS" dirty="0"/>
              <a:t> и утврђивање њиховог психолошког садржаја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Суштина је у утврђивању </a:t>
            </a:r>
            <a:r>
              <a:rPr lang="sr-Cyrl-RS" b="1" dirty="0">
                <a:solidFill>
                  <a:srgbClr val="C00000"/>
                </a:solidFill>
              </a:rPr>
              <a:t>мотива</a:t>
            </a:r>
            <a:r>
              <a:rPr lang="sr-Cyrl-RS" dirty="0"/>
              <a:t> за такву реакцију, доживљавања при њој, да јој дамо извесно тумачење пошто претходно сазнамо и утврдимо односе између субјекта и његовог понашања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Потребно је да има карактер објективности психолошке интерпретације</a:t>
            </a:r>
          </a:p>
        </p:txBody>
      </p:sp>
    </p:spTree>
  </p:cSld>
  <p:clrMapOvr>
    <a:masterClrMapping/>
  </p:clrMapOvr>
  <p:transition advTm="5655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Тумачење речи </a:t>
            </a:r>
            <a:r>
              <a:rPr lang="sr-Cyrl-RS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психологија</a:t>
            </a:r>
            <a:endParaRPr lang="en-GB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dirty="0" err="1"/>
              <a:t>psihe</a:t>
            </a:r>
            <a:r>
              <a:rPr lang="sr-Cyrl-RS" dirty="0"/>
              <a:t> – душа	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 	(грч.)			 наука о души</a:t>
            </a: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i="1" dirty="0"/>
              <a:t>logos</a:t>
            </a:r>
            <a:r>
              <a:rPr lang="sr-Cyrl-RS" b="1" i="1" dirty="0"/>
              <a:t> </a:t>
            </a:r>
            <a:r>
              <a:rPr lang="sr-Cyrl-RS" dirty="0"/>
              <a:t>– наука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Модерну психологију не занимају питања: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- “шта је то душа”,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- “да ли је душа материјална или нематеријална”,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- “да ли је смртна или није”...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ight Brace 3"/>
          <p:cNvSpPr/>
          <p:nvPr/>
        </p:nvSpPr>
        <p:spPr>
          <a:xfrm>
            <a:off x="3276600" y="1844675"/>
            <a:ext cx="647700" cy="12969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619250" y="4652963"/>
            <a:ext cx="2736850" cy="12239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547813" y="4652963"/>
            <a:ext cx="3600450" cy="13684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5104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Самопосматрање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Веома специфичан метод који се примењује само у психологији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Можемо </a:t>
            </a:r>
            <a:r>
              <a:rPr lang="sr-Cyrl-RS" b="1" dirty="0">
                <a:solidFill>
                  <a:srgbClr val="C00000"/>
                </a:solidFill>
              </a:rPr>
              <a:t>сами анализирати </a:t>
            </a:r>
            <a:r>
              <a:rPr lang="sr-Cyrl-RS" dirty="0"/>
              <a:t>своја осећања, своје доживљаје и да на основу доживљеног доносимо неке закључке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Овај метод има бројне недостатке, али може </a:t>
            </a:r>
            <a:r>
              <a:rPr lang="sr-Cyrl-RS" b="1" dirty="0">
                <a:solidFill>
                  <a:srgbClr val="C00000"/>
                </a:solidFill>
              </a:rPr>
              <a:t>допринети сагледавању личности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3156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Експериментално посматрање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Представља највећи научни степен </a:t>
            </a:r>
            <a:r>
              <a:rPr lang="sr-Cyrl-RS" b="1" dirty="0">
                <a:solidFill>
                  <a:srgbClr val="C00000"/>
                </a:solidFill>
              </a:rPr>
              <a:t>систематског и планског посматрања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Најпре се поставља проблем и истовремено врши елиминисање свих оних услова и елемената који би долазили у обзир, а који ипак нису битни, нити пресудни за резултат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Експериментално посматрање добија прави научни карактер тек онда ако се спроводи на тзв. </a:t>
            </a:r>
            <a:r>
              <a:rPr lang="sr-Cyrl-RS" b="1" dirty="0">
                <a:solidFill>
                  <a:srgbClr val="C00000"/>
                </a:solidFill>
              </a:rPr>
              <a:t>контролној групи или под идентичним условима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3719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Метод тестова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Веома раширен метод посматрања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 је сличан експерименту и методима мерења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Строго испитивање или проверавање неке или нечије вредности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Могу бити: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индивидуални или групни тестови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тестови природних способности и тестови стечених знања и умећа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dirty="0"/>
              <a:t>тестови способности, тестови личности и тестови оштећења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r-Cyrl-RS" dirty="0"/>
          </a:p>
        </p:txBody>
      </p:sp>
    </p:spTree>
  </p:cSld>
  <p:clrMapOvr>
    <a:masterClrMapping/>
  </p:clrMapOvr>
  <p:transition advTm="7747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Анкета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 којим се на основу </a:t>
            </a:r>
            <a:r>
              <a:rPr lang="sr-Cyrl-RS" b="1" dirty="0">
                <a:solidFill>
                  <a:srgbClr val="C00000"/>
                </a:solidFill>
              </a:rPr>
              <a:t>устаљених или слободних упитника</a:t>
            </a:r>
            <a:r>
              <a:rPr lang="sr-Cyrl-RS" dirty="0"/>
              <a:t> сакупљају подаци од других о једној одређеној особи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Она може бити писмена, усмена, са потписом особе која даје податке или анонимна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Анонимне анкете </a:t>
            </a:r>
            <a:r>
              <a:rPr lang="sr-Cyrl-RS" dirty="0"/>
              <a:t>су много целисходније и објективније, јер гарантују искреност и пружају могућност искренијег давања података</a:t>
            </a:r>
            <a:endParaRPr lang="en-GB" dirty="0"/>
          </a:p>
        </p:txBody>
      </p:sp>
    </p:spTree>
  </p:cSld>
  <p:clrMapOvr>
    <a:masterClrMapping/>
  </p:clrMapOvr>
  <p:transition advTm="307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Методи психологије</a:t>
            </a:r>
            <a:br>
              <a:rPr lang="sr-Cyrl-RS" dirty="0"/>
            </a:br>
            <a:r>
              <a:rPr lang="sr-Cyrl-RS" b="1" dirty="0"/>
              <a:t>Интервју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6799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Једна је од </a:t>
            </a:r>
            <a:r>
              <a:rPr lang="sr-Cyrl-RS" b="1" dirty="0">
                <a:solidFill>
                  <a:srgbClr val="C00000"/>
                </a:solidFill>
              </a:rPr>
              <a:t>најдинамичнијих</a:t>
            </a:r>
            <a:r>
              <a:rPr lang="sr-Cyrl-RS" dirty="0"/>
              <a:t> психолошких метода, врло прилагодљива најразличитијим ситуацијама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Подаци се добијају путем говора, односно “живе речи”, “лицем у лице”...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Током интервјуа је егзаминатор у ситуацији да прати и тзв. невербално понашање испитаника, његове доживљаје исказане путем гестова, покрета, вегетативних испољавања, емоционалну инхибицију, напетост, страх, збуњеност...</a:t>
            </a:r>
            <a:endParaRPr lang="en-GB" dirty="0"/>
          </a:p>
        </p:txBody>
      </p:sp>
    </p:spTree>
  </p:cSld>
  <p:clrMapOvr>
    <a:masterClrMapping/>
  </p:clrMapOvr>
  <p:transition advTm="4493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61928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Историја случајева (историја болести): </a:t>
            </a:r>
            <a:r>
              <a:rPr lang="sr-Cyrl-RS" dirty="0"/>
              <a:t>углавном се примењује у клиничкој пракси, правилно узети анамнестички подаци умногоме доприносе могућности постављања исправне дијагнозе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Анализа садржаја: </a:t>
            </a:r>
            <a:r>
              <a:rPr lang="sr-Cyrl-RS" dirty="0"/>
              <a:t>примењује се у школском раду, конкурсима, у клиничкој психијатријској пракси, од испитиване особе узме се и анализира неки њен писмени састав (слободан састав, писма...)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Социометријски метод:</a:t>
            </a:r>
            <a:r>
              <a:rPr lang="sr-Cyrl-RS" dirty="0"/>
              <a:t> модеран начин сагледавања способности социјалне адаптације, сналажење у друштву, породици, школи, заједници, на радном месту, добијање података о интерперсоналним односима, о ставу појединаца према групи и ставу групе према појединцу, о угледу који особа ужива у колективу...</a:t>
            </a:r>
            <a:endParaRPr lang="en-GB" dirty="0"/>
          </a:p>
        </p:txBody>
      </p:sp>
    </p:spTree>
  </p:cSld>
  <p:clrMapOvr>
    <a:masterClrMapping/>
  </p:clrMapOvr>
  <p:transition advTm="6481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/>
              <a:t>Задаци клиничке психологије</a:t>
            </a:r>
            <a:endParaRPr lang="en-GB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r>
              <a:rPr lang="en-US" sz="2400" b="1">
                <a:solidFill>
                  <a:srgbClr val="C00000"/>
                </a:solidFill>
              </a:rPr>
              <a:t>Клинички психолози </a:t>
            </a:r>
            <a:r>
              <a:rPr lang="en-US" sz="2400"/>
              <a:t>у испитивању пацијената користе тестове и друге инструменте помоћу којих процењују способности, личности, понашање и поремећаје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 b="1">
                <a:solidFill>
                  <a:srgbClr val="C00000"/>
                </a:solidFill>
              </a:rPr>
              <a:t>Психолошки метод </a:t>
            </a:r>
            <a:r>
              <a:rPr lang="en-US" sz="2400"/>
              <a:t>и инструменти представљају специфичности идентитета струке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/>
              <a:t>Метод операционално дефинише предмет клиничке психологије – остало је </a:t>
            </a:r>
            <a:r>
              <a:rPr lang="en-US" sz="2400" b="1">
                <a:solidFill>
                  <a:srgbClr val="C00000"/>
                </a:solidFill>
              </a:rPr>
              <a:t>теорија, терапија или програм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/>
            <a:r>
              <a:rPr lang="en-US" sz="2400"/>
              <a:t>Метод клиничке психологије служи за </a:t>
            </a:r>
            <a:r>
              <a:rPr lang="en-US" sz="2400" b="1">
                <a:solidFill>
                  <a:srgbClr val="C00000"/>
                </a:solidFill>
              </a:rPr>
              <a:t>индивидуално испитивање менталних способности </a:t>
            </a:r>
            <a:r>
              <a:rPr lang="en-US" sz="2400"/>
              <a:t>и особина које обухватају појам личности, уз поштовање етичких стандарда</a:t>
            </a:r>
          </a:p>
          <a:p>
            <a:pPr eaLnBrk="1" hangingPunct="1"/>
            <a:endParaRPr lang="en-GB" sz="2400"/>
          </a:p>
        </p:txBody>
      </p:sp>
    </p:spTree>
  </p:cSld>
  <p:clrMapOvr>
    <a:masterClrMapping/>
  </p:clrMapOvr>
  <p:transition advTm="9101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Психологија</a:t>
            </a:r>
            <a:r>
              <a:rPr lang="sr-Cyrl-RS" dirty="0"/>
              <a:t> се бави проучавањем душевних или психичких процеса, и то у оној мери у којој су они </a:t>
            </a:r>
            <a:r>
              <a:rPr lang="sr-Cyrl-RS" b="1" dirty="0">
                <a:solidFill>
                  <a:srgbClr val="C00000"/>
                </a:solidFill>
              </a:rPr>
              <a:t>искуственог порекла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b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/>
              <a:t>Идеалистичко схватање:</a:t>
            </a:r>
            <a:r>
              <a:rPr lang="sr-Cyrl-RS" dirty="0"/>
              <a:t> душа апсолутно независна од тела и да она претходни материји као органском супстрату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/>
              <a:t>Материјалистичко схватање:</a:t>
            </a:r>
            <a:r>
              <a:rPr lang="sr-Cyrl-RS" b="1" dirty="0">
                <a:solidFill>
                  <a:srgbClr val="C00000"/>
                </a:solidFill>
              </a:rPr>
              <a:t> </a:t>
            </a:r>
            <a:r>
              <a:rPr lang="sr-Cyrl-RS" dirty="0"/>
              <a:t>потпуно супротан став од идеалистичког</a:t>
            </a:r>
            <a:endParaRPr lang="en-GB" dirty="0"/>
          </a:p>
        </p:txBody>
      </p:sp>
    </p:spTree>
  </p:cSld>
  <p:clrMapOvr>
    <a:masterClrMapping/>
  </p:clrMapOvr>
  <p:transition advTm="5651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738"/>
            <a:ext cx="8435975" cy="3273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Аристотелово учење </a:t>
            </a:r>
            <a:r>
              <a:rPr lang="sr-Cyrl-RS" dirty="0"/>
              <a:t>о три врсте душе: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/>
              <a:t>“вегетатитвна душа” (својствена биљкама)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/>
              <a:t>“витална душа” (својствена животињама и људима)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dirty="0"/>
              <a:t>“разумна душа” (својствена једино човеку)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</p:txBody>
      </p:sp>
      <p:pic>
        <p:nvPicPr>
          <p:cNvPr id="5123" name="Picture 2" descr="Image result for aristo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88913"/>
            <a:ext cx="480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97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b="1">
                <a:solidFill>
                  <a:srgbClr val="C00000"/>
                </a:solidFill>
              </a:rPr>
              <a:t>Декартово схватање </a:t>
            </a:r>
            <a:r>
              <a:rPr lang="en-US"/>
              <a:t>да је дух независтан од материје (темељи дуалистичког учења)</a:t>
            </a:r>
            <a:endParaRPr lang="en-GB"/>
          </a:p>
        </p:txBody>
      </p:sp>
      <p:pic>
        <p:nvPicPr>
          <p:cNvPr id="6147" name="Picture 2" descr="Image result for dek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357563"/>
            <a:ext cx="508000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Развој психологије</a:t>
            </a:r>
            <a:br>
              <a:rPr lang="sr-Cyrl-RS" dirty="0"/>
            </a:br>
            <a:r>
              <a:rPr lang="sr-Cyrl-RS" dirty="0"/>
              <a:t>- крај 19. века </a:t>
            </a:r>
            <a:endParaRPr lang="en-GB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50825" y="1600200"/>
            <a:ext cx="8893175" cy="4525963"/>
          </a:xfrm>
        </p:spPr>
        <p:txBody>
          <a:bodyPr/>
          <a:lstStyle/>
          <a:p>
            <a:pPr eaLnBrk="1" hangingPunct="1"/>
            <a:endParaRPr lang="en-US" b="1"/>
          </a:p>
          <a:p>
            <a:pPr eaLnBrk="1" hangingPunct="1"/>
            <a:r>
              <a:rPr lang="en-US" b="1"/>
              <a:t>Вилхелм Вунт </a:t>
            </a:r>
            <a:r>
              <a:rPr lang="en-US"/>
              <a:t>– </a:t>
            </a:r>
            <a:r>
              <a:rPr lang="en-US" b="1">
                <a:solidFill>
                  <a:srgbClr val="C00000"/>
                </a:solidFill>
              </a:rPr>
              <a:t>структурна психологија</a:t>
            </a:r>
            <a:r>
              <a:rPr lang="en-US"/>
              <a:t>: тенденција анализа структуре свести и осећаја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  <a:p>
            <a:pPr eaLnBrk="1" hangingPunct="1"/>
            <a:r>
              <a:rPr lang="en-US" b="1"/>
              <a:t>Вилијем Џејмс </a:t>
            </a:r>
            <a:r>
              <a:rPr lang="en-US"/>
              <a:t>– </a:t>
            </a:r>
            <a:r>
              <a:rPr lang="en-US" b="1">
                <a:solidFill>
                  <a:srgbClr val="C00000"/>
                </a:solidFill>
              </a:rPr>
              <a:t>функционална психологија</a:t>
            </a:r>
            <a:r>
              <a:rPr lang="en-US"/>
              <a:t>: проучавање многих функција од којих зависи успех човека у животу</a:t>
            </a:r>
          </a:p>
          <a:p>
            <a:pPr eaLnBrk="1" hangingPunct="1"/>
            <a:endParaRPr lang="en-US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advTm="3181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644900"/>
            <a:ext cx="5715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Развој психологије</a:t>
            </a:r>
            <a:br>
              <a:rPr lang="sr-Cyrl-RS" dirty="0"/>
            </a:br>
            <a:r>
              <a:rPr lang="sr-Cyrl-RS" dirty="0"/>
              <a:t>- почетак 20. века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/>
              <a:t>Џон Вотсон </a:t>
            </a:r>
            <a:r>
              <a:rPr lang="sr-Cyrl-RS" dirty="0"/>
              <a:t>– </a:t>
            </a:r>
            <a:r>
              <a:rPr lang="sr-Cyrl-RS" b="1" dirty="0">
                <a:solidFill>
                  <a:srgbClr val="C00000"/>
                </a:solidFill>
              </a:rPr>
              <a:t>бихевиоризам</a:t>
            </a:r>
            <a:r>
              <a:rPr lang="sr-Cyrl-RS" dirty="0"/>
              <a:t>: заснива се на проучавању понашања јединке и тек на основу тога стварање закључака о својствима њеног психичког живота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b="1" dirty="0">
                <a:solidFill>
                  <a:srgbClr val="C00000"/>
                </a:solidFill>
              </a:rPr>
              <a:t>Гешталт-психологија: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b="1" dirty="0">
                <a:solidFill>
                  <a:srgbClr val="C00000"/>
                </a:solidFill>
              </a:rPr>
              <a:t>	</a:t>
            </a:r>
            <a:r>
              <a:rPr lang="sr-Cyrl-RS" dirty="0"/>
              <a:t>учење заснива на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	опажањима целине и облика,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RS" dirty="0"/>
              <a:t>	а не саставних делова</a:t>
            </a:r>
            <a:endParaRPr lang="en-GB" dirty="0"/>
          </a:p>
        </p:txBody>
      </p:sp>
    </p:spTree>
  </p:cSld>
  <p:clrMapOvr>
    <a:masterClrMapping/>
  </p:clrMapOvr>
  <p:transition advTm="5692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-200025"/>
            <a:ext cx="8229600" cy="1143000"/>
          </a:xfrm>
        </p:spPr>
        <p:txBody>
          <a:bodyPr/>
          <a:lstStyle/>
          <a:p>
            <a:pPr eaLnBrk="1" hangingPunct="1"/>
            <a:endParaRPr lang="en-GB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/>
            <a:r>
              <a:rPr lang="en-US"/>
              <a:t>Психички живот је својство </a:t>
            </a:r>
            <a:r>
              <a:rPr lang="en-US" b="1">
                <a:solidFill>
                  <a:srgbClr val="C00000"/>
                </a:solidFill>
              </a:rPr>
              <a:t>високоорганизоване </a:t>
            </a:r>
            <a:r>
              <a:rPr lang="en-US"/>
              <a:t>живе материје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  <a:p>
            <a:pPr eaLnBrk="1" hangingPunct="1"/>
            <a:r>
              <a:rPr lang="en-US"/>
              <a:t>Жива материја има </a:t>
            </a:r>
            <a:r>
              <a:rPr lang="en-US" b="1">
                <a:solidFill>
                  <a:srgbClr val="C00000"/>
                </a:solidFill>
              </a:rPr>
              <a:t>својство надражљивости</a:t>
            </a:r>
            <a:r>
              <a:rPr lang="en-US"/>
              <a:t>, односно способност да активно “одговара” на спољне дражи 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  <a:p>
            <a:pPr eaLnBrk="1" hangingPunct="1"/>
            <a:r>
              <a:rPr lang="en-US"/>
              <a:t>Жива материја </a:t>
            </a:r>
            <a:r>
              <a:rPr lang="en-US" b="1">
                <a:solidFill>
                  <a:srgbClr val="C00000"/>
                </a:solidFill>
              </a:rPr>
              <a:t>уме да осећа</a:t>
            </a:r>
          </a:p>
        </p:txBody>
      </p:sp>
      <p:sp>
        <p:nvSpPr>
          <p:cNvPr id="4" name="Down Arrow 3"/>
          <p:cNvSpPr/>
          <p:nvPr/>
        </p:nvSpPr>
        <p:spPr>
          <a:xfrm>
            <a:off x="2998788" y="2162175"/>
            <a:ext cx="484187" cy="574675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" name="Down Arrow 4"/>
          <p:cNvSpPr/>
          <p:nvPr/>
        </p:nvSpPr>
        <p:spPr>
          <a:xfrm>
            <a:off x="2998788" y="4394200"/>
            <a:ext cx="484187" cy="576263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ransition advTm="3696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/>
              <a:t>Сложене интеракције животиње и спољне средине</a:t>
            </a:r>
            <a:endParaRPr lang="en-GB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pPr eaLnBrk="1" hangingPunct="1"/>
            <a:r>
              <a:rPr lang="en-US"/>
              <a:t>Издвајају се </a:t>
            </a:r>
            <a:r>
              <a:rPr lang="en-US" b="1">
                <a:solidFill>
                  <a:srgbClr val="C00000"/>
                </a:solidFill>
              </a:rPr>
              <a:t>процеси </a:t>
            </a:r>
            <a:r>
              <a:rPr lang="en-US"/>
              <a:t>који повезују животињу са средином, који су одређени одражавањем спољне средине која на животињу делују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  <a:p>
            <a:pPr eaLnBrk="1" hangingPunct="1"/>
            <a:r>
              <a:rPr lang="en-US"/>
              <a:t>Жива бића стичу способност да се промени средине </a:t>
            </a:r>
            <a:r>
              <a:rPr lang="en-US" b="1">
                <a:solidFill>
                  <a:srgbClr val="C00000"/>
                </a:solidFill>
              </a:rPr>
              <a:t>прилагођавају </a:t>
            </a:r>
            <a:r>
              <a:rPr lang="en-US"/>
              <a:t>не само преображајем своје анатомске организације, већ много брже </a:t>
            </a:r>
            <a:r>
              <a:rPr lang="en-US" b="1">
                <a:solidFill>
                  <a:srgbClr val="C00000"/>
                </a:solidFill>
              </a:rPr>
              <a:t>променом свог понашања</a:t>
            </a:r>
          </a:p>
          <a:p>
            <a:pPr eaLnBrk="1" hangingPunct="1"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ransition advTm="5247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1275</Words>
  <Application>Microsoft Office PowerPoint</Application>
  <PresentationFormat>On-screen Show (4:3)</PresentationFormat>
  <Paragraphs>158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Garamond</vt:lpstr>
      <vt:lpstr>Wingdings</vt:lpstr>
      <vt:lpstr>Office Theme</vt:lpstr>
      <vt:lpstr>Предмет и значај изучавања медицинске психологије</vt:lpstr>
      <vt:lpstr>Тумачење речи психологија</vt:lpstr>
      <vt:lpstr>PowerPoint Presentation</vt:lpstr>
      <vt:lpstr>PowerPoint Presentation</vt:lpstr>
      <vt:lpstr>PowerPoint Presentation</vt:lpstr>
      <vt:lpstr>Развој психологије - крај 19. века </vt:lpstr>
      <vt:lpstr>Развој психологије - почетак 20. века</vt:lpstr>
      <vt:lpstr>PowerPoint Presentation</vt:lpstr>
      <vt:lpstr>Сложене интеракције животиње и спољне средине</vt:lpstr>
      <vt:lpstr>Стадијуми понашања</vt:lpstr>
      <vt:lpstr>Мозак и психички живот</vt:lpstr>
      <vt:lpstr>Комплексна својства структуре личности (психе)</vt:lpstr>
      <vt:lpstr>PowerPoint Presentation</vt:lpstr>
      <vt:lpstr>PowerPoint Presentation</vt:lpstr>
      <vt:lpstr>Предмет психологије</vt:lpstr>
      <vt:lpstr>Психологија – психопатологија</vt:lpstr>
      <vt:lpstr>Методи психологије</vt:lpstr>
      <vt:lpstr>Методи психологије</vt:lpstr>
      <vt:lpstr>Методи психологије Посматрање</vt:lpstr>
      <vt:lpstr>Методи психологије Самопосматрање</vt:lpstr>
      <vt:lpstr>Методи психологије Експериментално посматрање</vt:lpstr>
      <vt:lpstr>Методи психологије Метод тестова</vt:lpstr>
      <vt:lpstr>Методи психологије Анкета</vt:lpstr>
      <vt:lpstr>Методи психологије Интервју</vt:lpstr>
      <vt:lpstr>PowerPoint Presentation</vt:lpstr>
      <vt:lpstr>Задаци клиничке психологије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и значај изучавања медицинске психологије</dc:title>
  <dc:creator>Milica Borovcanin</dc:creator>
  <cp:lastModifiedBy>nmuric91@gmail.com</cp:lastModifiedBy>
  <cp:revision>25</cp:revision>
  <dcterms:created xsi:type="dcterms:W3CDTF">2019-09-10T19:38:27Z</dcterms:created>
  <dcterms:modified xsi:type="dcterms:W3CDTF">2020-10-01T10:27:42Z</dcterms:modified>
</cp:coreProperties>
</file>